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4465" r:id="rId2"/>
    <p:sldMasterId id="2147484490" r:id="rId3"/>
    <p:sldMasterId id="2147484969" r:id="rId4"/>
    <p:sldMasterId id="2147484982" r:id="rId5"/>
  </p:sldMasterIdLst>
  <p:notesMasterIdLst>
    <p:notesMasterId r:id="rId19"/>
  </p:notesMasterIdLst>
  <p:handoutMasterIdLst>
    <p:handoutMasterId r:id="rId20"/>
  </p:handoutMasterIdLst>
  <p:sldIdLst>
    <p:sldId id="321" r:id="rId6"/>
    <p:sldId id="609" r:id="rId7"/>
    <p:sldId id="610" r:id="rId8"/>
    <p:sldId id="615" r:id="rId9"/>
    <p:sldId id="483" r:id="rId10"/>
    <p:sldId id="572" r:id="rId11"/>
    <p:sldId id="612" r:id="rId12"/>
    <p:sldId id="613" r:id="rId13"/>
    <p:sldId id="567" r:id="rId14"/>
    <p:sldId id="571" r:id="rId15"/>
    <p:sldId id="611" r:id="rId16"/>
    <p:sldId id="577" r:id="rId17"/>
    <p:sldId id="614" r:id="rId18"/>
  </p:sldIdLst>
  <p:sldSz cx="9144000" cy="6858000" type="screen4x3"/>
  <p:notesSz cx="6888163" cy="96075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99FF"/>
    <a:srgbClr val="66CCFF"/>
    <a:srgbClr val="C0C0C0"/>
    <a:srgbClr val="A90796"/>
    <a:srgbClr val="0000FF"/>
    <a:srgbClr val="FFFF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2" autoAdjust="0"/>
    <p:restoredTop sz="93678" autoAdjust="0"/>
  </p:normalViewPr>
  <p:slideViewPr>
    <p:cSldViewPr>
      <p:cViewPr varScale="1">
        <p:scale>
          <a:sx n="74" d="100"/>
          <a:sy n="74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15B8AE-79B1-4CC2-BB10-E8DE211D7720}" type="datetimeFigureOut">
              <a:rPr lang="it-IT"/>
              <a:pPr>
                <a:defRPr/>
              </a:pPr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26538"/>
            <a:ext cx="2984500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2075" y="9126538"/>
            <a:ext cx="2984500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DF65CF-2853-48CA-BD85-5E311C64C7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9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3C803-BA7A-40C5-B15B-D6BA3891CA39}" type="datetimeFigureOut">
              <a:rPr lang="en-GB"/>
              <a:pPr>
                <a:defRPr/>
              </a:pPr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720725"/>
            <a:ext cx="4802187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564063"/>
            <a:ext cx="5510213" cy="43227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495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12495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38CBE3-975F-4559-A61D-CD5C4A10E5D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97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  <a:cs typeface="Segoe UI" pitchFamily="34" charset="0"/>
              </a:rPr>
              <a:t>27/09/16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6F0F6-00A5-410B-AE45-C77817A8615A}" type="slidenum">
              <a:rPr lang="en-GB" smtClean="0">
                <a:solidFill>
                  <a:srgbClr val="FFFFFF"/>
                </a:solidFill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>
              <a:solidFill>
                <a:srgbClr val="FFFFFF"/>
              </a:solidFill>
              <a:cs typeface="Segoe UI" pitchFamily="34" charset="0"/>
            </a:endParaRPr>
          </a:p>
        </p:txBody>
      </p:sp>
      <p:sp>
        <p:nvSpPr>
          <p:cNvPr id="563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1400" y="720725"/>
            <a:ext cx="4805363" cy="3603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2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  <a:cs typeface="Segoe UI" pitchFamily="34" charset="0"/>
              </a:rPr>
              <a:t>27/09/16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231F2-1419-4943-A69F-BDB5E04C7D09}" type="slidenum">
              <a:rPr lang="en-GB" smtClean="0">
                <a:solidFill>
                  <a:srgbClr val="FFFFFF"/>
                </a:solidFill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>
              <a:solidFill>
                <a:srgbClr val="FFFFFF"/>
              </a:solidFill>
              <a:cs typeface="Segoe UI" pitchFamily="34" charset="0"/>
            </a:endParaRPr>
          </a:p>
        </p:txBody>
      </p:sp>
      <p:sp>
        <p:nvSpPr>
          <p:cNvPr id="573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1400" y="720725"/>
            <a:ext cx="4805363" cy="3603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Text Box 2"/>
          <p:cNvSpPr txBox="1">
            <a:spLocks noChangeArrowheads="1"/>
          </p:cNvSpPr>
          <p:nvPr/>
        </p:nvSpPr>
        <p:spPr bwMode="auto">
          <a:xfrm>
            <a:off x="688975" y="4564063"/>
            <a:ext cx="5510213" cy="432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350" name="Text Box 3"/>
          <p:cNvSpPr txBox="1">
            <a:spLocks noChangeArrowheads="1"/>
          </p:cNvSpPr>
          <p:nvPr/>
        </p:nvSpPr>
        <p:spPr bwMode="auto">
          <a:xfrm>
            <a:off x="3902075" y="9126538"/>
            <a:ext cx="298450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0DE90A-882D-4C86-A4A0-FFDA2C162B13}" type="slidenum">
              <a:rPr lang="en-GB" sz="1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19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data 2"/>
          <p:cNvSpPr txBox="1">
            <a:spLocks noGrp="1"/>
          </p:cNvSpPr>
          <p:nvPr/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7" tIns="47114" rIns="94227" bIns="47114"/>
          <a:lstStyle/>
          <a:p>
            <a:pPr algn="r"/>
            <a:fld id="{8565B6D9-B029-4BF8-8450-92F66FD37ACB}" type="datetime1">
              <a:rPr lang="it-IT" altLang="it-IT" sz="1100">
                <a:latin typeface="Calibri" pitchFamily="34" charset="0"/>
              </a:rPr>
              <a:pPr algn="r"/>
              <a:t>30/11/2016</a:t>
            </a:fld>
            <a:endParaRPr lang="it-IT" altLang="it-IT" sz="110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4575" y="722313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 bwMode="auto">
          <a:xfrm>
            <a:off x="688975" y="4562475"/>
            <a:ext cx="5510213" cy="4322763"/>
          </a:xfrm>
          <a:noFill/>
        </p:spPr>
        <p:txBody>
          <a:bodyPr lIns="94227" tIns="47114" rIns="94227" bIns="47114"/>
          <a:lstStyle/>
          <a:p>
            <a:endParaRPr lang="it-IT" altLang="it-IT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25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 descr="ESERCITO_NERO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352425"/>
            <a:ext cx="12112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 userDrawn="1"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1000125" y="3429000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 rot="5400000">
            <a:off x="570707" y="713581"/>
            <a:ext cx="857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10"/>
          <p:cNvSpPr txBox="1">
            <a:spLocks noChangeArrowheads="1"/>
          </p:cNvSpPr>
          <p:nvPr userDrawn="1"/>
        </p:nvSpPr>
        <p:spPr bwMode="auto">
          <a:xfrm>
            <a:off x="1016000" y="476250"/>
            <a:ext cx="2571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000" dirty="0">
                <a:latin typeface="Tahoma" pitchFamily="34" charset="0"/>
                <a:cs typeface="Tahoma" pitchFamily="34" charset="0"/>
              </a:rPr>
              <a:t>Brigata Paracadutisti “Folgore”</a:t>
            </a:r>
          </a:p>
        </p:txBody>
      </p:sp>
      <p:pic>
        <p:nvPicPr>
          <p:cNvPr id="8" name="Picture 8" descr="Scudet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6477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198884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3600" kern="12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C355B798-C293-4089-9592-C8B17B0397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673CAC54-2BCB-41A1-B932-0295A155A1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73DEBE86-9247-4FA4-ACA4-04F1FD9634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AA4CBD0E-68EA-4A38-B581-10CBB9CDCA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B008ED70-1C43-4386-A222-F4C9B4D4BF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5FA21861-3F7B-431F-82F8-F7D1CE6AD0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C93376B3-BF07-40CA-BE55-48BA376A58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4FC41160-CA59-4DED-8BC3-2037E603A3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5663" cy="46990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5600" cy="46990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E436CBD-E804-4D19-B580-72538E6D046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 descr="ESERCITO_NERO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352425"/>
            <a:ext cx="12112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 userDrawn="1"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1000125" y="3429000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 rot="5400000">
            <a:off x="570707" y="713581"/>
            <a:ext cx="857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10"/>
          <p:cNvSpPr txBox="1">
            <a:spLocks noChangeArrowheads="1"/>
          </p:cNvSpPr>
          <p:nvPr userDrawn="1"/>
        </p:nvSpPr>
        <p:spPr bwMode="auto">
          <a:xfrm>
            <a:off x="1071563" y="414338"/>
            <a:ext cx="2571750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altLang="it-IT" sz="100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Brigata Paracadutisti “Folgore”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100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SM - Ufficio OPA</a:t>
            </a:r>
          </a:p>
        </p:txBody>
      </p:sp>
      <p:pic>
        <p:nvPicPr>
          <p:cNvPr id="8" name="Picture 8" descr="Scudet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6477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198884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3600" kern="12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 descr="ESERCITO_NERO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2800" y="193675"/>
            <a:ext cx="496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 userDrawn="1"/>
        </p:nvSpPr>
        <p:spPr>
          <a:xfrm>
            <a:off x="0" y="6597650"/>
            <a:ext cx="9144000" cy="287338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71438" y="642938"/>
            <a:ext cx="8929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 rot="5400000">
            <a:off x="7966076" y="320675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 rot="5400000">
            <a:off x="750094" y="321469"/>
            <a:ext cx="500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6" descr="mANGUSTA Fna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952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1800" kern="12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9" name="Segnaposto numero diapositiva 11"/>
          <p:cNvSpPr>
            <a:spLocks noGrp="1"/>
          </p:cNvSpPr>
          <p:nvPr userDrawn="1">
            <p:ph type="sldNum" sz="quarter" idx="10"/>
          </p:nvPr>
        </p:nvSpPr>
        <p:spPr>
          <a:xfrm>
            <a:off x="8740775" y="6592888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B87A43-330F-442E-AA96-C61C907F622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 descr="ESERCITO_NERO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2800" y="193675"/>
            <a:ext cx="496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 userDrawn="1"/>
        </p:nvSpPr>
        <p:spPr>
          <a:xfrm>
            <a:off x="0" y="6597650"/>
            <a:ext cx="9144000" cy="287338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71438" y="642938"/>
            <a:ext cx="8929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 rot="5400000">
            <a:off x="7966076" y="320675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 rot="5400000">
            <a:off x="750094" y="321469"/>
            <a:ext cx="500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6" descr="mANGUSTA Fna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952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1800" kern="12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9" name="Segnaposto numero diapositiva 11"/>
          <p:cNvSpPr>
            <a:spLocks noGrp="1"/>
          </p:cNvSpPr>
          <p:nvPr>
            <p:ph type="sldNum" sz="quarter" idx="10"/>
          </p:nvPr>
        </p:nvSpPr>
        <p:spPr>
          <a:xfrm>
            <a:off x="8740775" y="6592888"/>
            <a:ext cx="431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733D39-F84C-4213-A0A2-ACB9A5E26D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ASTINA INA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FolgoreScudet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525" y="2760663"/>
            <a:ext cx="179705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olgore"/>
          <p:cNvPicPr>
            <a:picLocks noChangeAspect="1" noChangeArrowheads="1"/>
          </p:cNvPicPr>
          <p:nvPr userDrawn="1"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266950" y="5167313"/>
            <a:ext cx="45370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 descr="ESERCITO_NERO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700" y="147638"/>
            <a:ext cx="600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 userDrawn="1"/>
        </p:nvSpPr>
        <p:spPr>
          <a:xfrm>
            <a:off x="0" y="6597650"/>
            <a:ext cx="9144000" cy="287338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71438" y="642938"/>
            <a:ext cx="8929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 rot="5400000">
            <a:off x="7966076" y="320675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 rot="5400000">
            <a:off x="750094" y="321469"/>
            <a:ext cx="500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Scudet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4613"/>
            <a:ext cx="4365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2400" kern="12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9" name="Segnaposto numero diapositiva 11"/>
          <p:cNvSpPr>
            <a:spLocks noGrp="1"/>
          </p:cNvSpPr>
          <p:nvPr>
            <p:ph type="sldNum" sz="quarter" idx="10"/>
          </p:nvPr>
        </p:nvSpPr>
        <p:spPr>
          <a:xfrm>
            <a:off x="8740775" y="6592888"/>
            <a:ext cx="431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EFB082-B4C4-4299-AD4F-DFCBA7476A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73B771-E190-4129-9E2A-B266D7AAF7AE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2A050F-0AE2-42E6-BBF1-55641DA8C84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48635A4-7F70-45C6-A345-6188112F824B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1FFE9F-0DFA-4395-A650-060F20F677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F50FA55-60B1-4084-B14D-5BE7571EDF7E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D9DBCCC-848B-439F-A62F-AAA3FF51E0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C3CD76-FC98-4349-9CF6-3A5619757A32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658CF0-9EEC-461B-B1DA-598E37CB68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E23922F-5C7C-4D17-9CBD-205EF4E53A12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3F6A151-7F57-4CAE-9F89-80C02C3F82A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16150C7-578C-4787-BFC3-8FBF89EEBB84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9366CB-464A-416C-A601-602A4871C0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7BEFE5-75E8-49EA-A219-C8C065C84674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4FB249-2DE9-4D81-B3B2-313D2D434B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ASTINA INA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FolgoreScudet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525" y="2760663"/>
            <a:ext cx="179705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olgore"/>
          <p:cNvPicPr>
            <a:picLocks noChangeAspect="1" noChangeArrowheads="1"/>
          </p:cNvPicPr>
          <p:nvPr userDrawn="1"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266950" y="5167313"/>
            <a:ext cx="45370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1656AD-B1F5-4DEA-9815-DC8421B15EDC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A2515E7-6926-4C26-AAC5-225369AECF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A17BBC-619B-4E5D-961A-53CFA1BF0EE8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EF17FF-3D0B-49A2-BE65-F05FBDE928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2FD1BDF-CFF5-4759-A60E-F0AF91CD8BDA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25134A3-41F8-453E-916C-837FFB126F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BFC113-9DAD-4EB3-82C3-1C8910A45049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283FB6-5DCB-45AE-81FA-50D3C2766F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11913"/>
            <a:ext cx="9144000" cy="44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44450"/>
            <a:ext cx="7772400" cy="6051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7239000" y="6553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AE7DB-CDED-4CBE-AB59-255608F0F21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 descr="ESERCITO_NERO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352425"/>
            <a:ext cx="12112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 userDrawn="1"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1000125" y="3429000"/>
            <a:ext cx="7143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 rot="5400000">
            <a:off x="570707" y="713581"/>
            <a:ext cx="857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10"/>
          <p:cNvSpPr txBox="1">
            <a:spLocks noChangeArrowheads="1"/>
          </p:cNvSpPr>
          <p:nvPr userDrawn="1"/>
        </p:nvSpPr>
        <p:spPr bwMode="auto">
          <a:xfrm>
            <a:off x="1071563" y="414338"/>
            <a:ext cx="2571750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altLang="it-IT" sz="1000" dirty="0">
                <a:latin typeface="Tahoma" panose="020B0604030504040204" pitchFamily="34" charset="0"/>
                <a:cs typeface="Tahoma" panose="020B0604030504040204" pitchFamily="34" charset="0"/>
              </a:rPr>
              <a:t>Brigata Paracadutisti “Folgore”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1000" dirty="0">
                <a:latin typeface="Tahoma" panose="020B0604030504040204" pitchFamily="34" charset="0"/>
                <a:cs typeface="Tahoma" panose="020B0604030504040204" pitchFamily="34" charset="0"/>
              </a:rPr>
              <a:t>SM - Ufficio </a:t>
            </a:r>
            <a:r>
              <a:rPr lang="it-IT" altLang="it-IT" sz="1000" dirty="0" smtClean="0">
                <a:latin typeface="Tahoma" panose="020B0604030504040204" pitchFamily="34" charset="0"/>
                <a:cs typeface="Tahoma" panose="020B0604030504040204" pitchFamily="34" charset="0"/>
              </a:rPr>
              <a:t>C4</a:t>
            </a:r>
            <a:endParaRPr lang="it-IT" altLang="it-IT" sz="1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8" descr="Scudet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6477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198884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3600" kern="12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 descr="ESERCITO_NERO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2800" y="193675"/>
            <a:ext cx="496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 userDrawn="1"/>
        </p:nvSpPr>
        <p:spPr>
          <a:xfrm>
            <a:off x="0" y="6597650"/>
            <a:ext cx="9144000" cy="287338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71438" y="642938"/>
            <a:ext cx="8929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 rot="5400000">
            <a:off x="7966076" y="320675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 rot="5400000">
            <a:off x="750094" y="321469"/>
            <a:ext cx="500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1800" kern="12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8" name="Segnaposto numero diapositiva 11"/>
          <p:cNvSpPr>
            <a:spLocks noGrp="1"/>
          </p:cNvSpPr>
          <p:nvPr userDrawn="1">
            <p:ph type="sldNum" sz="quarter" idx="10"/>
          </p:nvPr>
        </p:nvSpPr>
        <p:spPr>
          <a:xfrm>
            <a:off x="8740775" y="6592888"/>
            <a:ext cx="4318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5388F4-7E1C-47C2-AF84-7CB650BA78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DBD66B53-CEBE-4312-BFD8-1C20B31AB6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437970FB-D093-4D17-863E-93924AAA3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SzTx/>
              <a:defRPr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76EE1C77-BEDD-4D0B-89AA-D1374BE6D4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wm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414" r:id="rId1"/>
    <p:sldLayoutId id="2147487415" r:id="rId2"/>
    <p:sldLayoutId id="2147487416" r:id="rId3"/>
    <p:sldLayoutId id="2147487417" r:id="rId4"/>
    <p:sldLayoutId id="2147487418" r:id="rId5"/>
    <p:sldLayoutId id="2147487419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32800" y="193675"/>
            <a:ext cx="49688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rgbClr val="0066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1438" y="642938"/>
            <a:ext cx="8929687" cy="1587"/>
          </a:xfrm>
          <a:prstGeom prst="line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8213725" y="71438"/>
            <a:ext cx="4763" cy="500062"/>
          </a:xfrm>
          <a:prstGeom prst="line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000125" y="71438"/>
            <a:ext cx="1588" cy="500062"/>
          </a:xfrm>
          <a:prstGeom prst="line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solidFill>
                <a:srgbClr val="FFFFFF"/>
              </a:solidFill>
            </a:endParaRP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850" y="115888"/>
            <a:ext cx="360363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2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2250" y="9525"/>
            <a:ext cx="612775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1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740775" y="6592888"/>
            <a:ext cx="430213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1400" b="1">
                <a:solidFill>
                  <a:srgbClr val="FFFFFF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pPr>
              <a:defRPr/>
            </a:pPr>
            <a:fld id="{A990424B-5182-4953-AEC4-68AAF929C6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0" r:id="rId1"/>
    <p:sldLayoutId id="2147487421" r:id="rId2"/>
    <p:sldLayoutId id="2147487422" r:id="rId3"/>
    <p:sldLayoutId id="2147487423" r:id="rId4"/>
    <p:sldLayoutId id="2147487424" r:id="rId5"/>
    <p:sldLayoutId id="2147487425" r:id="rId6"/>
    <p:sldLayoutId id="2147487426" r:id="rId7"/>
    <p:sldLayoutId id="2147487427" r:id="rId8"/>
    <p:sldLayoutId id="2147487428" r:id="rId9"/>
    <p:sldLayoutId id="2147487429" r:id="rId10"/>
    <p:sldLayoutId id="2147487430" r:id="rId11"/>
    <p:sldLayoutId id="214748743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PGothic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PGothic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PGothic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PGothic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PGothic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PGothic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PGothic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432" r:id="rId1"/>
    <p:sldLayoutId id="2147487433" r:id="rId2"/>
    <p:sldLayoutId id="2147487434" r:id="rId3"/>
    <p:sldLayoutId id="214748743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143000"/>
            <a:ext cx="77724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D80A28-CD3E-4F77-8B7D-7111D05338DD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F89BB21-C109-45C4-AE13-B07F04B499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Freeform 28"/>
          <p:cNvSpPr>
            <a:spLocks/>
          </p:cNvSpPr>
          <p:nvPr/>
        </p:nvSpPr>
        <p:spPr bwMode="auto">
          <a:xfrm>
            <a:off x="8234363" y="6038850"/>
            <a:ext cx="452437" cy="649288"/>
          </a:xfrm>
          <a:custGeom>
            <a:avLst/>
            <a:gdLst/>
            <a:ahLst/>
            <a:cxnLst>
              <a:cxn ang="0">
                <a:pos x="171" y="110"/>
              </a:cxn>
              <a:cxn ang="0">
                <a:pos x="154" y="222"/>
              </a:cxn>
              <a:cxn ang="0">
                <a:pos x="223" y="140"/>
              </a:cxn>
              <a:cxn ang="0">
                <a:pos x="288" y="17"/>
              </a:cxn>
              <a:cxn ang="0">
                <a:pos x="319" y="17"/>
              </a:cxn>
              <a:cxn ang="0">
                <a:pos x="250" y="209"/>
              </a:cxn>
              <a:cxn ang="0">
                <a:pos x="298" y="144"/>
              </a:cxn>
              <a:cxn ang="0">
                <a:pos x="312" y="106"/>
              </a:cxn>
              <a:cxn ang="0">
                <a:pos x="343" y="55"/>
              </a:cxn>
              <a:cxn ang="0">
                <a:pos x="367" y="216"/>
              </a:cxn>
              <a:cxn ang="0">
                <a:pos x="380" y="123"/>
              </a:cxn>
              <a:cxn ang="0">
                <a:pos x="377" y="55"/>
              </a:cxn>
              <a:cxn ang="0">
                <a:pos x="411" y="127"/>
              </a:cxn>
              <a:cxn ang="0">
                <a:pos x="452" y="209"/>
              </a:cxn>
              <a:cxn ang="0">
                <a:pos x="469" y="134"/>
              </a:cxn>
              <a:cxn ang="0">
                <a:pos x="445" y="89"/>
              </a:cxn>
              <a:cxn ang="0">
                <a:pos x="432" y="55"/>
              </a:cxn>
              <a:cxn ang="0">
                <a:pos x="548" y="212"/>
              </a:cxn>
              <a:cxn ang="0">
                <a:pos x="565" y="178"/>
              </a:cxn>
              <a:cxn ang="0">
                <a:pos x="565" y="140"/>
              </a:cxn>
              <a:cxn ang="0">
                <a:pos x="644" y="199"/>
              </a:cxn>
              <a:cxn ang="0">
                <a:pos x="637" y="144"/>
              </a:cxn>
              <a:cxn ang="0">
                <a:pos x="709" y="199"/>
              </a:cxn>
              <a:cxn ang="0">
                <a:pos x="709" y="157"/>
              </a:cxn>
              <a:cxn ang="0">
                <a:pos x="750" y="233"/>
              </a:cxn>
              <a:cxn ang="0">
                <a:pos x="514" y="667"/>
              </a:cxn>
              <a:cxn ang="0">
                <a:pos x="685" y="246"/>
              </a:cxn>
              <a:cxn ang="0">
                <a:pos x="695" y="236"/>
              </a:cxn>
              <a:cxn ang="0">
                <a:pos x="438" y="684"/>
              </a:cxn>
              <a:cxn ang="0">
                <a:pos x="531" y="257"/>
              </a:cxn>
              <a:cxn ang="0">
                <a:pos x="534" y="240"/>
              </a:cxn>
              <a:cxn ang="0">
                <a:pos x="271" y="678"/>
              </a:cxn>
              <a:cxn ang="0">
                <a:pos x="219" y="250"/>
              </a:cxn>
              <a:cxn ang="0">
                <a:pos x="219" y="240"/>
              </a:cxn>
              <a:cxn ang="0">
                <a:pos x="271" y="811"/>
              </a:cxn>
              <a:cxn ang="0">
                <a:pos x="295" y="876"/>
              </a:cxn>
              <a:cxn ang="0">
                <a:pos x="298" y="910"/>
              </a:cxn>
              <a:cxn ang="0">
                <a:pos x="305" y="862"/>
              </a:cxn>
              <a:cxn ang="0">
                <a:pos x="319" y="879"/>
              </a:cxn>
              <a:cxn ang="0">
                <a:pos x="329" y="914"/>
              </a:cxn>
              <a:cxn ang="0">
                <a:pos x="349" y="886"/>
              </a:cxn>
              <a:cxn ang="0">
                <a:pos x="353" y="907"/>
              </a:cxn>
              <a:cxn ang="0">
                <a:pos x="363" y="907"/>
              </a:cxn>
              <a:cxn ang="0">
                <a:pos x="380" y="900"/>
              </a:cxn>
              <a:cxn ang="0">
                <a:pos x="387" y="886"/>
              </a:cxn>
              <a:cxn ang="0">
                <a:pos x="414" y="869"/>
              </a:cxn>
              <a:cxn ang="0">
                <a:pos x="432" y="883"/>
              </a:cxn>
              <a:cxn ang="0">
                <a:pos x="425" y="917"/>
              </a:cxn>
              <a:cxn ang="0">
                <a:pos x="346" y="1088"/>
              </a:cxn>
              <a:cxn ang="0">
                <a:pos x="38" y="305"/>
              </a:cxn>
              <a:cxn ang="0">
                <a:pos x="45" y="240"/>
              </a:cxn>
              <a:cxn ang="0">
                <a:pos x="11" y="192"/>
              </a:cxn>
              <a:cxn ang="0">
                <a:pos x="41" y="144"/>
              </a:cxn>
              <a:cxn ang="0">
                <a:pos x="124" y="65"/>
              </a:cxn>
              <a:cxn ang="0">
                <a:pos x="72" y="164"/>
              </a:cxn>
              <a:cxn ang="0">
                <a:pos x="76" y="219"/>
              </a:cxn>
              <a:cxn ang="0">
                <a:pos x="127" y="140"/>
              </a:cxn>
              <a:cxn ang="0">
                <a:pos x="168" y="75"/>
              </a:cxn>
              <a:cxn ang="0">
                <a:pos x="264" y="0"/>
              </a:cxn>
            </a:cxnLst>
            <a:rect l="0" t="0" r="r" b="b"/>
            <a:pathLst>
              <a:path w="753" h="1095">
                <a:moveTo>
                  <a:pt x="264" y="4"/>
                </a:moveTo>
                <a:lnTo>
                  <a:pt x="260" y="14"/>
                </a:lnTo>
                <a:lnTo>
                  <a:pt x="213" y="62"/>
                </a:lnTo>
                <a:lnTo>
                  <a:pt x="171" y="110"/>
                </a:lnTo>
                <a:lnTo>
                  <a:pt x="158" y="140"/>
                </a:lnTo>
                <a:lnTo>
                  <a:pt x="144" y="205"/>
                </a:lnTo>
                <a:lnTo>
                  <a:pt x="147" y="216"/>
                </a:lnTo>
                <a:lnTo>
                  <a:pt x="154" y="222"/>
                </a:lnTo>
                <a:lnTo>
                  <a:pt x="165" y="219"/>
                </a:lnTo>
                <a:lnTo>
                  <a:pt x="189" y="185"/>
                </a:lnTo>
                <a:lnTo>
                  <a:pt x="209" y="147"/>
                </a:lnTo>
                <a:lnTo>
                  <a:pt x="223" y="140"/>
                </a:lnTo>
                <a:lnTo>
                  <a:pt x="226" y="140"/>
                </a:lnTo>
                <a:lnTo>
                  <a:pt x="219" y="127"/>
                </a:lnTo>
                <a:lnTo>
                  <a:pt x="247" y="72"/>
                </a:lnTo>
                <a:lnTo>
                  <a:pt x="288" y="17"/>
                </a:lnTo>
                <a:lnTo>
                  <a:pt x="305" y="0"/>
                </a:lnTo>
                <a:lnTo>
                  <a:pt x="315" y="4"/>
                </a:lnTo>
                <a:lnTo>
                  <a:pt x="322" y="7"/>
                </a:lnTo>
                <a:lnTo>
                  <a:pt x="319" y="17"/>
                </a:lnTo>
                <a:lnTo>
                  <a:pt x="264" y="106"/>
                </a:lnTo>
                <a:lnTo>
                  <a:pt x="247" y="171"/>
                </a:lnTo>
                <a:lnTo>
                  <a:pt x="243" y="199"/>
                </a:lnTo>
                <a:lnTo>
                  <a:pt x="250" y="209"/>
                </a:lnTo>
                <a:lnTo>
                  <a:pt x="254" y="212"/>
                </a:lnTo>
                <a:lnTo>
                  <a:pt x="260" y="212"/>
                </a:lnTo>
                <a:lnTo>
                  <a:pt x="271" y="199"/>
                </a:lnTo>
                <a:lnTo>
                  <a:pt x="298" y="144"/>
                </a:lnTo>
                <a:lnTo>
                  <a:pt x="312" y="140"/>
                </a:lnTo>
                <a:lnTo>
                  <a:pt x="312" y="134"/>
                </a:lnTo>
                <a:lnTo>
                  <a:pt x="305" y="127"/>
                </a:lnTo>
                <a:lnTo>
                  <a:pt x="312" y="106"/>
                </a:lnTo>
                <a:lnTo>
                  <a:pt x="325" y="69"/>
                </a:lnTo>
                <a:lnTo>
                  <a:pt x="325" y="58"/>
                </a:lnTo>
                <a:lnTo>
                  <a:pt x="336" y="45"/>
                </a:lnTo>
                <a:lnTo>
                  <a:pt x="343" y="55"/>
                </a:lnTo>
                <a:lnTo>
                  <a:pt x="339" y="164"/>
                </a:lnTo>
                <a:lnTo>
                  <a:pt x="343" y="205"/>
                </a:lnTo>
                <a:lnTo>
                  <a:pt x="356" y="216"/>
                </a:lnTo>
                <a:lnTo>
                  <a:pt x="367" y="216"/>
                </a:lnTo>
                <a:lnTo>
                  <a:pt x="380" y="195"/>
                </a:lnTo>
                <a:lnTo>
                  <a:pt x="380" y="137"/>
                </a:lnTo>
                <a:lnTo>
                  <a:pt x="387" y="134"/>
                </a:lnTo>
                <a:lnTo>
                  <a:pt x="380" y="123"/>
                </a:lnTo>
                <a:lnTo>
                  <a:pt x="377" y="106"/>
                </a:lnTo>
                <a:lnTo>
                  <a:pt x="373" y="65"/>
                </a:lnTo>
                <a:lnTo>
                  <a:pt x="377" y="55"/>
                </a:lnTo>
                <a:lnTo>
                  <a:pt x="377" y="55"/>
                </a:lnTo>
                <a:lnTo>
                  <a:pt x="380" y="55"/>
                </a:lnTo>
                <a:lnTo>
                  <a:pt x="397" y="75"/>
                </a:lnTo>
                <a:lnTo>
                  <a:pt x="404" y="110"/>
                </a:lnTo>
                <a:lnTo>
                  <a:pt x="411" y="127"/>
                </a:lnTo>
                <a:lnTo>
                  <a:pt x="418" y="147"/>
                </a:lnTo>
                <a:lnTo>
                  <a:pt x="432" y="192"/>
                </a:lnTo>
                <a:lnTo>
                  <a:pt x="445" y="205"/>
                </a:lnTo>
                <a:lnTo>
                  <a:pt x="452" y="209"/>
                </a:lnTo>
                <a:lnTo>
                  <a:pt x="459" y="205"/>
                </a:lnTo>
                <a:lnTo>
                  <a:pt x="466" y="195"/>
                </a:lnTo>
                <a:lnTo>
                  <a:pt x="462" y="144"/>
                </a:lnTo>
                <a:lnTo>
                  <a:pt x="469" y="134"/>
                </a:lnTo>
                <a:lnTo>
                  <a:pt x="466" y="123"/>
                </a:lnTo>
                <a:lnTo>
                  <a:pt x="459" y="120"/>
                </a:lnTo>
                <a:lnTo>
                  <a:pt x="449" y="106"/>
                </a:lnTo>
                <a:lnTo>
                  <a:pt x="445" y="89"/>
                </a:lnTo>
                <a:lnTo>
                  <a:pt x="425" y="58"/>
                </a:lnTo>
                <a:lnTo>
                  <a:pt x="421" y="55"/>
                </a:lnTo>
                <a:lnTo>
                  <a:pt x="421" y="48"/>
                </a:lnTo>
                <a:lnTo>
                  <a:pt x="432" y="55"/>
                </a:lnTo>
                <a:lnTo>
                  <a:pt x="480" y="103"/>
                </a:lnTo>
                <a:lnTo>
                  <a:pt x="507" y="144"/>
                </a:lnTo>
                <a:lnTo>
                  <a:pt x="531" y="199"/>
                </a:lnTo>
                <a:lnTo>
                  <a:pt x="548" y="212"/>
                </a:lnTo>
                <a:lnTo>
                  <a:pt x="555" y="216"/>
                </a:lnTo>
                <a:lnTo>
                  <a:pt x="562" y="212"/>
                </a:lnTo>
                <a:lnTo>
                  <a:pt x="569" y="205"/>
                </a:lnTo>
                <a:lnTo>
                  <a:pt x="565" y="178"/>
                </a:lnTo>
                <a:lnTo>
                  <a:pt x="555" y="151"/>
                </a:lnTo>
                <a:lnTo>
                  <a:pt x="555" y="144"/>
                </a:lnTo>
                <a:lnTo>
                  <a:pt x="558" y="140"/>
                </a:lnTo>
                <a:lnTo>
                  <a:pt x="565" y="140"/>
                </a:lnTo>
                <a:lnTo>
                  <a:pt x="606" y="195"/>
                </a:lnTo>
                <a:lnTo>
                  <a:pt x="630" y="216"/>
                </a:lnTo>
                <a:lnTo>
                  <a:pt x="637" y="212"/>
                </a:lnTo>
                <a:lnTo>
                  <a:pt x="644" y="199"/>
                </a:lnTo>
                <a:lnTo>
                  <a:pt x="640" y="181"/>
                </a:lnTo>
                <a:lnTo>
                  <a:pt x="630" y="161"/>
                </a:lnTo>
                <a:lnTo>
                  <a:pt x="634" y="147"/>
                </a:lnTo>
                <a:lnTo>
                  <a:pt x="637" y="144"/>
                </a:lnTo>
                <a:lnTo>
                  <a:pt x="678" y="195"/>
                </a:lnTo>
                <a:lnTo>
                  <a:pt x="692" y="205"/>
                </a:lnTo>
                <a:lnTo>
                  <a:pt x="699" y="205"/>
                </a:lnTo>
                <a:lnTo>
                  <a:pt x="709" y="199"/>
                </a:lnTo>
                <a:lnTo>
                  <a:pt x="709" y="188"/>
                </a:lnTo>
                <a:lnTo>
                  <a:pt x="702" y="171"/>
                </a:lnTo>
                <a:lnTo>
                  <a:pt x="702" y="164"/>
                </a:lnTo>
                <a:lnTo>
                  <a:pt x="709" y="157"/>
                </a:lnTo>
                <a:lnTo>
                  <a:pt x="712" y="161"/>
                </a:lnTo>
                <a:lnTo>
                  <a:pt x="753" y="226"/>
                </a:lnTo>
                <a:lnTo>
                  <a:pt x="753" y="233"/>
                </a:lnTo>
                <a:lnTo>
                  <a:pt x="750" y="233"/>
                </a:lnTo>
                <a:lnTo>
                  <a:pt x="729" y="233"/>
                </a:lnTo>
                <a:lnTo>
                  <a:pt x="719" y="222"/>
                </a:lnTo>
                <a:lnTo>
                  <a:pt x="521" y="660"/>
                </a:lnTo>
                <a:lnTo>
                  <a:pt x="514" y="667"/>
                </a:lnTo>
                <a:lnTo>
                  <a:pt x="517" y="650"/>
                </a:lnTo>
                <a:lnTo>
                  <a:pt x="658" y="291"/>
                </a:lnTo>
                <a:lnTo>
                  <a:pt x="678" y="253"/>
                </a:lnTo>
                <a:lnTo>
                  <a:pt x="685" y="246"/>
                </a:lnTo>
                <a:lnTo>
                  <a:pt x="695" y="246"/>
                </a:lnTo>
                <a:lnTo>
                  <a:pt x="699" y="243"/>
                </a:lnTo>
                <a:lnTo>
                  <a:pt x="699" y="240"/>
                </a:lnTo>
                <a:lnTo>
                  <a:pt x="695" y="236"/>
                </a:lnTo>
                <a:lnTo>
                  <a:pt x="678" y="236"/>
                </a:lnTo>
                <a:lnTo>
                  <a:pt x="569" y="236"/>
                </a:lnTo>
                <a:lnTo>
                  <a:pt x="558" y="246"/>
                </a:lnTo>
                <a:lnTo>
                  <a:pt x="438" y="684"/>
                </a:lnTo>
                <a:lnTo>
                  <a:pt x="435" y="684"/>
                </a:lnTo>
                <a:lnTo>
                  <a:pt x="432" y="681"/>
                </a:lnTo>
                <a:lnTo>
                  <a:pt x="514" y="294"/>
                </a:lnTo>
                <a:lnTo>
                  <a:pt x="531" y="257"/>
                </a:lnTo>
                <a:lnTo>
                  <a:pt x="541" y="250"/>
                </a:lnTo>
                <a:lnTo>
                  <a:pt x="548" y="246"/>
                </a:lnTo>
                <a:lnTo>
                  <a:pt x="548" y="240"/>
                </a:lnTo>
                <a:lnTo>
                  <a:pt x="534" y="240"/>
                </a:lnTo>
                <a:lnTo>
                  <a:pt x="243" y="240"/>
                </a:lnTo>
                <a:lnTo>
                  <a:pt x="236" y="250"/>
                </a:lnTo>
                <a:lnTo>
                  <a:pt x="271" y="671"/>
                </a:lnTo>
                <a:lnTo>
                  <a:pt x="271" y="678"/>
                </a:lnTo>
                <a:lnTo>
                  <a:pt x="264" y="671"/>
                </a:lnTo>
                <a:lnTo>
                  <a:pt x="202" y="274"/>
                </a:lnTo>
                <a:lnTo>
                  <a:pt x="206" y="257"/>
                </a:lnTo>
                <a:lnTo>
                  <a:pt x="219" y="250"/>
                </a:lnTo>
                <a:lnTo>
                  <a:pt x="226" y="250"/>
                </a:lnTo>
                <a:lnTo>
                  <a:pt x="230" y="246"/>
                </a:lnTo>
                <a:lnTo>
                  <a:pt x="226" y="240"/>
                </a:lnTo>
                <a:lnTo>
                  <a:pt x="219" y="240"/>
                </a:lnTo>
                <a:lnTo>
                  <a:pt x="165" y="240"/>
                </a:lnTo>
                <a:lnTo>
                  <a:pt x="161" y="243"/>
                </a:lnTo>
                <a:lnTo>
                  <a:pt x="171" y="301"/>
                </a:lnTo>
                <a:lnTo>
                  <a:pt x="271" y="811"/>
                </a:lnTo>
                <a:lnTo>
                  <a:pt x="278" y="849"/>
                </a:lnTo>
                <a:lnTo>
                  <a:pt x="284" y="859"/>
                </a:lnTo>
                <a:lnTo>
                  <a:pt x="284" y="869"/>
                </a:lnTo>
                <a:lnTo>
                  <a:pt x="295" y="876"/>
                </a:lnTo>
                <a:lnTo>
                  <a:pt x="295" y="890"/>
                </a:lnTo>
                <a:lnTo>
                  <a:pt x="295" y="907"/>
                </a:lnTo>
                <a:lnTo>
                  <a:pt x="298" y="910"/>
                </a:lnTo>
                <a:lnTo>
                  <a:pt x="298" y="910"/>
                </a:lnTo>
                <a:lnTo>
                  <a:pt x="302" y="910"/>
                </a:lnTo>
                <a:lnTo>
                  <a:pt x="308" y="907"/>
                </a:lnTo>
                <a:lnTo>
                  <a:pt x="308" y="890"/>
                </a:lnTo>
                <a:lnTo>
                  <a:pt x="305" y="862"/>
                </a:lnTo>
                <a:lnTo>
                  <a:pt x="312" y="845"/>
                </a:lnTo>
                <a:lnTo>
                  <a:pt x="315" y="845"/>
                </a:lnTo>
                <a:lnTo>
                  <a:pt x="315" y="849"/>
                </a:lnTo>
                <a:lnTo>
                  <a:pt x="319" y="879"/>
                </a:lnTo>
                <a:lnTo>
                  <a:pt x="322" y="886"/>
                </a:lnTo>
                <a:lnTo>
                  <a:pt x="325" y="914"/>
                </a:lnTo>
                <a:lnTo>
                  <a:pt x="329" y="917"/>
                </a:lnTo>
                <a:lnTo>
                  <a:pt x="329" y="914"/>
                </a:lnTo>
                <a:lnTo>
                  <a:pt x="332" y="910"/>
                </a:lnTo>
                <a:lnTo>
                  <a:pt x="336" y="893"/>
                </a:lnTo>
                <a:lnTo>
                  <a:pt x="343" y="890"/>
                </a:lnTo>
                <a:lnTo>
                  <a:pt x="349" y="886"/>
                </a:lnTo>
                <a:lnTo>
                  <a:pt x="349" y="849"/>
                </a:lnTo>
                <a:lnTo>
                  <a:pt x="353" y="845"/>
                </a:lnTo>
                <a:lnTo>
                  <a:pt x="356" y="852"/>
                </a:lnTo>
                <a:lnTo>
                  <a:pt x="353" y="907"/>
                </a:lnTo>
                <a:lnTo>
                  <a:pt x="353" y="907"/>
                </a:lnTo>
                <a:lnTo>
                  <a:pt x="356" y="910"/>
                </a:lnTo>
                <a:lnTo>
                  <a:pt x="360" y="910"/>
                </a:lnTo>
                <a:lnTo>
                  <a:pt x="363" y="907"/>
                </a:lnTo>
                <a:lnTo>
                  <a:pt x="363" y="893"/>
                </a:lnTo>
                <a:lnTo>
                  <a:pt x="367" y="890"/>
                </a:lnTo>
                <a:lnTo>
                  <a:pt x="370" y="893"/>
                </a:lnTo>
                <a:lnTo>
                  <a:pt x="380" y="900"/>
                </a:lnTo>
                <a:lnTo>
                  <a:pt x="380" y="900"/>
                </a:lnTo>
                <a:lnTo>
                  <a:pt x="384" y="900"/>
                </a:lnTo>
                <a:lnTo>
                  <a:pt x="387" y="893"/>
                </a:lnTo>
                <a:lnTo>
                  <a:pt x="387" y="886"/>
                </a:lnTo>
                <a:lnTo>
                  <a:pt x="387" y="883"/>
                </a:lnTo>
                <a:lnTo>
                  <a:pt x="401" y="873"/>
                </a:lnTo>
                <a:lnTo>
                  <a:pt x="408" y="869"/>
                </a:lnTo>
                <a:lnTo>
                  <a:pt x="414" y="869"/>
                </a:lnTo>
                <a:lnTo>
                  <a:pt x="421" y="859"/>
                </a:lnTo>
                <a:lnTo>
                  <a:pt x="432" y="862"/>
                </a:lnTo>
                <a:lnTo>
                  <a:pt x="435" y="869"/>
                </a:lnTo>
                <a:lnTo>
                  <a:pt x="432" y="883"/>
                </a:lnTo>
                <a:lnTo>
                  <a:pt x="428" y="890"/>
                </a:lnTo>
                <a:lnTo>
                  <a:pt x="428" y="897"/>
                </a:lnTo>
                <a:lnTo>
                  <a:pt x="432" y="903"/>
                </a:lnTo>
                <a:lnTo>
                  <a:pt x="425" y="917"/>
                </a:lnTo>
                <a:lnTo>
                  <a:pt x="418" y="938"/>
                </a:lnTo>
                <a:lnTo>
                  <a:pt x="414" y="944"/>
                </a:lnTo>
                <a:lnTo>
                  <a:pt x="408" y="958"/>
                </a:lnTo>
                <a:lnTo>
                  <a:pt x="346" y="1088"/>
                </a:lnTo>
                <a:lnTo>
                  <a:pt x="339" y="1095"/>
                </a:lnTo>
                <a:lnTo>
                  <a:pt x="332" y="1095"/>
                </a:lnTo>
                <a:lnTo>
                  <a:pt x="319" y="1068"/>
                </a:lnTo>
                <a:lnTo>
                  <a:pt x="38" y="305"/>
                </a:lnTo>
                <a:lnTo>
                  <a:pt x="28" y="257"/>
                </a:lnTo>
                <a:lnTo>
                  <a:pt x="28" y="253"/>
                </a:lnTo>
                <a:lnTo>
                  <a:pt x="45" y="243"/>
                </a:lnTo>
                <a:lnTo>
                  <a:pt x="45" y="240"/>
                </a:lnTo>
                <a:lnTo>
                  <a:pt x="41" y="233"/>
                </a:lnTo>
                <a:lnTo>
                  <a:pt x="0" y="233"/>
                </a:lnTo>
                <a:lnTo>
                  <a:pt x="7" y="199"/>
                </a:lnTo>
                <a:lnTo>
                  <a:pt x="11" y="192"/>
                </a:lnTo>
                <a:lnTo>
                  <a:pt x="17" y="175"/>
                </a:lnTo>
                <a:lnTo>
                  <a:pt x="31" y="151"/>
                </a:lnTo>
                <a:lnTo>
                  <a:pt x="38" y="147"/>
                </a:lnTo>
                <a:lnTo>
                  <a:pt x="41" y="144"/>
                </a:lnTo>
                <a:lnTo>
                  <a:pt x="45" y="134"/>
                </a:lnTo>
                <a:lnTo>
                  <a:pt x="86" y="92"/>
                </a:lnTo>
                <a:lnTo>
                  <a:pt x="124" y="65"/>
                </a:lnTo>
                <a:lnTo>
                  <a:pt x="124" y="65"/>
                </a:lnTo>
                <a:lnTo>
                  <a:pt x="124" y="65"/>
                </a:lnTo>
                <a:lnTo>
                  <a:pt x="124" y="72"/>
                </a:lnTo>
                <a:lnTo>
                  <a:pt x="93" y="113"/>
                </a:lnTo>
                <a:lnTo>
                  <a:pt x="72" y="164"/>
                </a:lnTo>
                <a:lnTo>
                  <a:pt x="69" y="209"/>
                </a:lnTo>
                <a:lnTo>
                  <a:pt x="72" y="216"/>
                </a:lnTo>
                <a:lnTo>
                  <a:pt x="72" y="216"/>
                </a:lnTo>
                <a:lnTo>
                  <a:pt x="76" y="219"/>
                </a:lnTo>
                <a:lnTo>
                  <a:pt x="82" y="219"/>
                </a:lnTo>
                <a:lnTo>
                  <a:pt x="100" y="192"/>
                </a:lnTo>
                <a:lnTo>
                  <a:pt x="110" y="171"/>
                </a:lnTo>
                <a:lnTo>
                  <a:pt x="127" y="140"/>
                </a:lnTo>
                <a:lnTo>
                  <a:pt x="134" y="140"/>
                </a:lnTo>
                <a:lnTo>
                  <a:pt x="134" y="137"/>
                </a:lnTo>
                <a:lnTo>
                  <a:pt x="134" y="127"/>
                </a:lnTo>
                <a:lnTo>
                  <a:pt x="168" y="75"/>
                </a:lnTo>
                <a:lnTo>
                  <a:pt x="213" y="24"/>
                </a:lnTo>
                <a:lnTo>
                  <a:pt x="243" y="4"/>
                </a:lnTo>
                <a:lnTo>
                  <a:pt x="254" y="0"/>
                </a:lnTo>
                <a:lnTo>
                  <a:pt x="264" y="0"/>
                </a:lnTo>
                <a:lnTo>
                  <a:pt x="264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36" r:id="rId1"/>
    <p:sldLayoutId id="2147487437" r:id="rId2"/>
    <p:sldLayoutId id="2147487438" r:id="rId3"/>
    <p:sldLayoutId id="2147487439" r:id="rId4"/>
    <p:sldLayoutId id="2147487440" r:id="rId5"/>
    <p:sldLayoutId id="2147487441" r:id="rId6"/>
    <p:sldLayoutId id="2147487442" r:id="rId7"/>
    <p:sldLayoutId id="2147487443" r:id="rId8"/>
    <p:sldLayoutId id="2147487444" r:id="rId9"/>
    <p:sldLayoutId id="2147487445" r:id="rId10"/>
    <p:sldLayoutId id="2147487446" r:id="rId11"/>
    <p:sldLayoutId id="21474874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31750" y="6569075"/>
            <a:ext cx="8966200" cy="777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5647" y="48"/>
              </a:cxn>
              <a:cxn ang="0">
                <a:pos x="5647" y="0"/>
              </a:cxn>
              <a:cxn ang="0">
                <a:pos x="0" y="0"/>
              </a:cxn>
              <a:cxn ang="0">
                <a:pos x="0" y="48"/>
              </a:cxn>
            </a:cxnLst>
            <a:rect l="0" t="0" r="r" b="b"/>
            <a:pathLst>
              <a:path w="5648" h="49">
                <a:moveTo>
                  <a:pt x="0" y="48"/>
                </a:moveTo>
                <a:lnTo>
                  <a:pt x="5647" y="48"/>
                </a:lnTo>
                <a:lnTo>
                  <a:pt x="5647" y="0"/>
                </a:lnTo>
                <a:lnTo>
                  <a:pt x="0" y="0"/>
                </a:lnTo>
                <a:lnTo>
                  <a:pt x="0" y="48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" y="6499225"/>
            <a:ext cx="8942388" cy="539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" y="6651625"/>
            <a:ext cx="8942388" cy="53975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1041400" y="80963"/>
            <a:ext cx="7416800" cy="198437"/>
            <a:chOff x="1012" y="51"/>
            <a:chExt cx="4672" cy="125"/>
          </a:xfrm>
        </p:grpSpPr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1012" y="51"/>
              <a:ext cx="4672" cy="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1012" y="144"/>
              <a:ext cx="4672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1750" y="6477000"/>
            <a:ext cx="457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B757093C-28AB-4E52-B41D-EFCC6A38EA5D}" type="slidenum">
              <a:rPr lang="en-US" sz="1600" b="1">
                <a:solidFill>
                  <a:srgbClr val="000000"/>
                </a:solidFill>
                <a:cs typeface="+mn-cs"/>
              </a:rPr>
              <a:pPr algn="ctr" eaLnBrk="0" hangingPunct="0">
                <a:spcBef>
                  <a:spcPct val="50000"/>
                </a:spcBef>
                <a:defRPr/>
              </a:pPr>
              <a:t>‹N›</a:t>
            </a:fld>
            <a:endParaRPr lang="en-US" sz="16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3080" name="Picture 119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906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81" name="Picture 24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45513" y="0"/>
            <a:ext cx="538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21"/>
          <p:cNvSpPr txBox="1">
            <a:spLocks noChangeArrowheads="1"/>
          </p:cNvSpPr>
          <p:nvPr/>
        </p:nvSpPr>
        <p:spPr bwMode="auto">
          <a:xfrm>
            <a:off x="4114800" y="6459538"/>
            <a:ext cx="49704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45720" rIns="45720" anchor="ctr">
            <a:spAutoFit/>
          </a:bodyPr>
          <a:lstStyle/>
          <a:p>
            <a:pPr algn="r" eaLnBrk="0" hangingPunct="0">
              <a:defRPr/>
            </a:pPr>
            <a:r>
              <a:rPr lang="en-US" sz="1600" b="1" i="1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3rd Brigade Combat Team, 82nd Airborne Division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8" r:id="rId1"/>
    <p:sldLayoutId id="2147487448" r:id="rId2"/>
    <p:sldLayoutId id="2147487399" r:id="rId3"/>
    <p:sldLayoutId id="2147487400" r:id="rId4"/>
    <p:sldLayoutId id="2147487401" r:id="rId5"/>
    <p:sldLayoutId id="2147487402" r:id="rId6"/>
    <p:sldLayoutId id="2147487403" r:id="rId7"/>
    <p:sldLayoutId id="2147487404" r:id="rId8"/>
    <p:sldLayoutId id="2147487405" r:id="rId9"/>
    <p:sldLayoutId id="2147487406" r:id="rId10"/>
    <p:sldLayoutId id="2147487407" r:id="rId11"/>
    <p:sldLayoutId id="2147487408" r:id="rId12"/>
    <p:sldLayoutId id="2147487409" r:id="rId13"/>
    <p:sldLayoutId id="2147487410" r:id="rId14"/>
    <p:sldLayoutId id="2147487411" r:id="rId15"/>
    <p:sldLayoutId id="2147487412" r:id="rId16"/>
    <p:sldLayoutId id="2147487413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5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5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5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5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5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8"/>
          <p:cNvSpPr txBox="1">
            <a:spLocks noGrp="1" noChangeArrowheads="1"/>
          </p:cNvSpPr>
          <p:nvPr>
            <p:ph type="title"/>
          </p:nvPr>
        </p:nvSpPr>
        <p:spPr>
          <a:xfrm>
            <a:off x="0" y="1747838"/>
            <a:ext cx="9144000" cy="1077912"/>
          </a:xfr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sz="3200" b="1"/>
              <a:t>MANGUSTA 2016</a:t>
            </a:r>
            <a:br>
              <a:rPr sz="3200" b="1"/>
            </a:br>
            <a:r>
              <a:rPr sz="3200" b="1"/>
              <a:t>DV day</a:t>
            </a:r>
          </a:p>
        </p:txBody>
      </p:sp>
      <p:sp>
        <p:nvSpPr>
          <p:cNvPr id="39939" name="CasellaDiTesto 8"/>
          <p:cNvSpPr txBox="1">
            <a:spLocks noChangeArrowheads="1"/>
          </p:cNvSpPr>
          <p:nvPr/>
        </p:nvSpPr>
        <p:spPr bwMode="auto">
          <a:xfrm>
            <a:off x="0" y="30908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Monte Romano, 28 novembre 2016</a:t>
            </a:r>
          </a:p>
        </p:txBody>
      </p:sp>
      <p:pic>
        <p:nvPicPr>
          <p:cNvPr id="39940" name="Picture 5" descr="C:\Users\francesco.passeri\Desktop\mANGUSTA Fn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573463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CasellaDiTesto 4"/>
          <p:cNvSpPr txBox="1">
            <a:spLocks noChangeArrowheads="1"/>
          </p:cNvSpPr>
          <p:nvPr/>
        </p:nvSpPr>
        <p:spPr bwMode="auto">
          <a:xfrm>
            <a:off x="0" y="6429375"/>
            <a:ext cx="3497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i="1">
                <a:solidFill>
                  <a:srgbClr val="FFFF00"/>
                </a:solidFill>
                <a:latin typeface="Microsoft PhagsPa" pitchFamily="34" charset="0"/>
              </a:rPr>
              <a:t>Gen. B. Roberto VANNACCI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146050" y="981075"/>
            <a:ext cx="3778250" cy="2295525"/>
            <a:chOff x="92" y="776"/>
            <a:chExt cx="2441" cy="1446"/>
          </a:xfrm>
        </p:grpSpPr>
        <p:pic>
          <p:nvPicPr>
            <p:cNvPr id="5022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" y="776"/>
              <a:ext cx="2441" cy="14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224" name="Text Box 5"/>
            <p:cNvSpPr txBox="1">
              <a:spLocks noChangeArrowheads="1"/>
            </p:cNvSpPr>
            <p:nvPr/>
          </p:nvSpPr>
          <p:spPr bwMode="auto">
            <a:xfrm>
              <a:off x="113" y="799"/>
              <a:ext cx="2403" cy="1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2230438" y="4187825"/>
            <a:ext cx="3781425" cy="2436813"/>
            <a:chOff x="1405" y="2638"/>
            <a:chExt cx="2492" cy="1535"/>
          </a:xfrm>
        </p:grpSpPr>
        <p:pic>
          <p:nvPicPr>
            <p:cNvPr id="5022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5" y="2638"/>
              <a:ext cx="2492" cy="15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222" name="Text Box 8"/>
            <p:cNvSpPr txBox="1">
              <a:spLocks noChangeArrowheads="1"/>
            </p:cNvSpPr>
            <p:nvPr/>
          </p:nvSpPr>
          <p:spPr bwMode="auto">
            <a:xfrm>
              <a:off x="1429" y="2659"/>
              <a:ext cx="2448" cy="1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50181" name="Group 9"/>
          <p:cNvGrpSpPr>
            <a:grpSpLocks/>
          </p:cNvGrpSpPr>
          <p:nvPr/>
        </p:nvGrpSpPr>
        <p:grpSpPr bwMode="auto">
          <a:xfrm>
            <a:off x="2968625" y="1322388"/>
            <a:ext cx="846138" cy="401637"/>
            <a:chOff x="1870" y="833"/>
            <a:chExt cx="533" cy="253"/>
          </a:xfrm>
        </p:grpSpPr>
        <p:pic>
          <p:nvPicPr>
            <p:cNvPr id="50219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0" y="833"/>
              <a:ext cx="533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220" name="Text Box 11"/>
            <p:cNvSpPr txBox="1">
              <a:spLocks noChangeArrowheads="1"/>
            </p:cNvSpPr>
            <p:nvPr/>
          </p:nvSpPr>
          <p:spPr bwMode="auto">
            <a:xfrm>
              <a:off x="1882" y="845"/>
              <a:ext cx="50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b="1">
                  <a:solidFill>
                    <a:srgbClr val="FF0000"/>
                  </a:solidFill>
                </a:rPr>
                <a:t>BOX1</a:t>
              </a:r>
            </a:p>
          </p:txBody>
        </p:sp>
      </p:grpSp>
      <p:grpSp>
        <p:nvGrpSpPr>
          <p:cNvPr id="50182" name="Group 12"/>
          <p:cNvGrpSpPr>
            <a:grpSpLocks/>
          </p:cNvGrpSpPr>
          <p:nvPr/>
        </p:nvGrpSpPr>
        <p:grpSpPr bwMode="auto">
          <a:xfrm>
            <a:off x="2395538" y="6003925"/>
            <a:ext cx="839787" cy="395288"/>
            <a:chOff x="1509" y="3782"/>
            <a:chExt cx="529" cy="249"/>
          </a:xfrm>
        </p:grpSpPr>
        <p:pic>
          <p:nvPicPr>
            <p:cNvPr id="50217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9" y="3782"/>
              <a:ext cx="529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218" name="Text Box 14"/>
            <p:cNvSpPr txBox="1">
              <a:spLocks noChangeArrowheads="1"/>
            </p:cNvSpPr>
            <p:nvPr/>
          </p:nvSpPr>
          <p:spPr bwMode="auto">
            <a:xfrm>
              <a:off x="1519" y="3793"/>
              <a:ext cx="50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b="1">
                  <a:solidFill>
                    <a:srgbClr val="FF0000"/>
                  </a:solidFill>
                </a:rPr>
                <a:t>BOX2</a:t>
              </a:r>
            </a:p>
          </p:txBody>
        </p:sp>
      </p:grpSp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8" cstate="print"/>
          <a:srcRect r="36171"/>
          <a:stretch>
            <a:fillRect/>
          </a:stretch>
        </p:blipFill>
        <p:spPr bwMode="auto">
          <a:xfrm>
            <a:off x="5332413" y="692150"/>
            <a:ext cx="3811587" cy="3384550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</p:spPr>
      </p:pic>
      <p:sp>
        <p:nvSpPr>
          <p:cNvPr id="50184" name="Oval 16"/>
          <p:cNvSpPr>
            <a:spLocks noChangeArrowheads="1"/>
          </p:cNvSpPr>
          <p:nvPr/>
        </p:nvSpPr>
        <p:spPr bwMode="auto">
          <a:xfrm>
            <a:off x="395288" y="1844675"/>
            <a:ext cx="288925" cy="287338"/>
          </a:xfrm>
          <a:prstGeom prst="ellipse">
            <a:avLst/>
          </a:prstGeom>
          <a:solidFill>
            <a:srgbClr val="FFFF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0185" name="Rectangle 18"/>
          <p:cNvSpPr>
            <a:spLocks noChangeArrowheads="1"/>
          </p:cNvSpPr>
          <p:nvPr/>
        </p:nvSpPr>
        <p:spPr bwMode="auto">
          <a:xfrm>
            <a:off x="2220913" y="4186238"/>
            <a:ext cx="593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ISB</a:t>
            </a:r>
          </a:p>
        </p:txBody>
      </p:sp>
      <p:sp>
        <p:nvSpPr>
          <p:cNvPr id="50186" name="Oval 19"/>
          <p:cNvSpPr>
            <a:spLocks noChangeArrowheads="1"/>
          </p:cNvSpPr>
          <p:nvPr/>
        </p:nvSpPr>
        <p:spPr bwMode="auto">
          <a:xfrm>
            <a:off x="2339975" y="4508500"/>
            <a:ext cx="288925" cy="287338"/>
          </a:xfrm>
          <a:prstGeom prst="ellipse">
            <a:avLst/>
          </a:prstGeom>
          <a:solidFill>
            <a:srgbClr val="FFFF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0187" name="Oval 20"/>
          <p:cNvSpPr>
            <a:spLocks noChangeArrowheads="1"/>
          </p:cNvSpPr>
          <p:nvPr/>
        </p:nvSpPr>
        <p:spPr bwMode="auto">
          <a:xfrm>
            <a:off x="7956550" y="2708275"/>
            <a:ext cx="288925" cy="288925"/>
          </a:xfrm>
          <a:prstGeom prst="ellipse">
            <a:avLst/>
          </a:prstGeom>
          <a:solidFill>
            <a:srgbClr val="FFFF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0188" name="Rectangle 21"/>
          <p:cNvSpPr>
            <a:spLocks noChangeArrowheads="1"/>
          </p:cNvSpPr>
          <p:nvPr/>
        </p:nvSpPr>
        <p:spPr bwMode="auto">
          <a:xfrm>
            <a:off x="146050" y="1484313"/>
            <a:ext cx="593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ISB</a:t>
            </a:r>
          </a:p>
        </p:txBody>
      </p:sp>
      <p:sp>
        <p:nvSpPr>
          <p:cNvPr id="50189" name="Oval 22"/>
          <p:cNvSpPr>
            <a:spLocks noChangeArrowheads="1"/>
          </p:cNvSpPr>
          <p:nvPr/>
        </p:nvSpPr>
        <p:spPr bwMode="auto">
          <a:xfrm>
            <a:off x="6875463" y="2217738"/>
            <a:ext cx="144462" cy="144462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0" name="Oval 23"/>
          <p:cNvSpPr>
            <a:spLocks noChangeArrowheads="1"/>
          </p:cNvSpPr>
          <p:nvPr/>
        </p:nvSpPr>
        <p:spPr bwMode="auto">
          <a:xfrm>
            <a:off x="3276600" y="2997200"/>
            <a:ext cx="144463" cy="142875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1" name="Oval 25"/>
          <p:cNvSpPr>
            <a:spLocks noChangeArrowheads="1"/>
          </p:cNvSpPr>
          <p:nvPr/>
        </p:nvSpPr>
        <p:spPr bwMode="auto">
          <a:xfrm>
            <a:off x="4500563" y="6092825"/>
            <a:ext cx="144462" cy="144463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2" name="Oval 26"/>
          <p:cNvSpPr>
            <a:spLocks noChangeArrowheads="1"/>
          </p:cNvSpPr>
          <p:nvPr/>
        </p:nvSpPr>
        <p:spPr bwMode="auto">
          <a:xfrm>
            <a:off x="6300788" y="2133600"/>
            <a:ext cx="144462" cy="144463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3" name="Oval 27"/>
          <p:cNvSpPr>
            <a:spLocks noChangeArrowheads="1"/>
          </p:cNvSpPr>
          <p:nvPr/>
        </p:nvSpPr>
        <p:spPr bwMode="auto">
          <a:xfrm>
            <a:off x="5364163" y="5913438"/>
            <a:ext cx="144462" cy="144462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4" name="Oval 28"/>
          <p:cNvSpPr>
            <a:spLocks noChangeArrowheads="1"/>
          </p:cNvSpPr>
          <p:nvPr/>
        </p:nvSpPr>
        <p:spPr bwMode="auto">
          <a:xfrm>
            <a:off x="6635750" y="2286000"/>
            <a:ext cx="144463" cy="144463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5" name="AutoShape 29"/>
          <p:cNvSpPr>
            <a:spLocks noChangeArrowheads="1"/>
          </p:cNvSpPr>
          <p:nvPr/>
        </p:nvSpPr>
        <p:spPr bwMode="auto">
          <a:xfrm rot="2400000">
            <a:off x="2689225" y="4845050"/>
            <a:ext cx="2371725" cy="515938"/>
          </a:xfrm>
          <a:prstGeom prst="curvedDownArrow">
            <a:avLst>
              <a:gd name="adj1" fmla="val 25006"/>
              <a:gd name="adj2" fmla="val 49991"/>
              <a:gd name="adj3" fmla="val 25000"/>
            </a:avLst>
          </a:prstGeom>
          <a:solidFill>
            <a:srgbClr val="FFC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6" name="AutoShape 30"/>
          <p:cNvSpPr>
            <a:spLocks noChangeArrowheads="1"/>
          </p:cNvSpPr>
          <p:nvPr/>
        </p:nvSpPr>
        <p:spPr bwMode="auto">
          <a:xfrm rot="1080000">
            <a:off x="720725" y="1493838"/>
            <a:ext cx="3089275" cy="762000"/>
          </a:xfrm>
          <a:prstGeom prst="curvedDownArrow">
            <a:avLst>
              <a:gd name="adj1" fmla="val 25001"/>
              <a:gd name="adj2" fmla="val 50001"/>
              <a:gd name="adj3" fmla="val 25000"/>
            </a:avLst>
          </a:prstGeom>
          <a:solidFill>
            <a:srgbClr val="FFC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7" name="AutoShape 31"/>
          <p:cNvSpPr>
            <a:spLocks noChangeArrowheads="1"/>
          </p:cNvSpPr>
          <p:nvPr/>
        </p:nvSpPr>
        <p:spPr bwMode="auto">
          <a:xfrm rot="1560000">
            <a:off x="2822575" y="4635500"/>
            <a:ext cx="2922588" cy="571500"/>
          </a:xfrm>
          <a:prstGeom prst="curvedDownArrow">
            <a:avLst>
              <a:gd name="adj1" fmla="val 25001"/>
              <a:gd name="adj2" fmla="val 50002"/>
              <a:gd name="adj3" fmla="val 25000"/>
            </a:avLst>
          </a:prstGeom>
          <a:solidFill>
            <a:srgbClr val="FFC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8" name="AutoShape 32"/>
          <p:cNvSpPr>
            <a:spLocks noChangeArrowheads="1"/>
          </p:cNvSpPr>
          <p:nvPr/>
        </p:nvSpPr>
        <p:spPr bwMode="auto">
          <a:xfrm flipH="1">
            <a:off x="6875463" y="1773238"/>
            <a:ext cx="1092200" cy="365125"/>
          </a:xfrm>
          <a:prstGeom prst="curvedDownArrow">
            <a:avLst>
              <a:gd name="adj1" fmla="val 25011"/>
              <a:gd name="adj2" fmla="val 49994"/>
              <a:gd name="adj3" fmla="val 25000"/>
            </a:avLst>
          </a:prstGeom>
          <a:solidFill>
            <a:srgbClr val="FFC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199" name="AutoShape 33"/>
          <p:cNvSpPr>
            <a:spLocks noChangeArrowheads="1"/>
          </p:cNvSpPr>
          <p:nvPr/>
        </p:nvSpPr>
        <p:spPr bwMode="auto">
          <a:xfrm rot="1140000" flipH="1">
            <a:off x="6335713" y="1912938"/>
            <a:ext cx="1814512" cy="531812"/>
          </a:xfrm>
          <a:prstGeom prst="curvedDownArrow">
            <a:avLst>
              <a:gd name="adj1" fmla="val 25005"/>
              <a:gd name="adj2" fmla="val 49994"/>
              <a:gd name="adj3" fmla="val 25000"/>
            </a:avLst>
          </a:prstGeom>
          <a:solidFill>
            <a:srgbClr val="FFC0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0200" name="Rectangle 34"/>
          <p:cNvSpPr>
            <a:spLocks noChangeArrowheads="1"/>
          </p:cNvSpPr>
          <p:nvPr/>
        </p:nvSpPr>
        <p:spPr bwMode="auto">
          <a:xfrm>
            <a:off x="2243138" y="6415088"/>
            <a:ext cx="3240087" cy="463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PIAN DI SPILLE FIRING RANGE /KORGESSAARE SPOD</a:t>
            </a:r>
          </a:p>
        </p:txBody>
      </p:sp>
      <p:sp>
        <p:nvSpPr>
          <p:cNvPr id="50201" name="Rectangle 35"/>
          <p:cNvSpPr>
            <a:spLocks noChangeArrowheads="1"/>
          </p:cNvSpPr>
          <p:nvPr/>
        </p:nvSpPr>
        <p:spPr bwMode="auto">
          <a:xfrm>
            <a:off x="6011863" y="5732463"/>
            <a:ext cx="2952750" cy="463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M. ROMANO FIRING RANGE /INNER HI. ISLAND/ MANNAMAA</a:t>
            </a:r>
          </a:p>
        </p:txBody>
      </p:sp>
      <p:sp>
        <p:nvSpPr>
          <p:cNvPr id="50202" name="Line 36"/>
          <p:cNvSpPr>
            <a:spLocks noChangeShapeType="1"/>
          </p:cNvSpPr>
          <p:nvPr/>
        </p:nvSpPr>
        <p:spPr bwMode="auto">
          <a:xfrm flipV="1">
            <a:off x="2652713" y="3067050"/>
            <a:ext cx="647700" cy="7461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203" name="Line 37"/>
          <p:cNvSpPr>
            <a:spLocks noChangeShapeType="1"/>
          </p:cNvSpPr>
          <p:nvPr/>
        </p:nvSpPr>
        <p:spPr bwMode="auto">
          <a:xfrm flipV="1">
            <a:off x="5508625" y="5962650"/>
            <a:ext cx="503238" cy="2381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204" name="Line 38"/>
          <p:cNvSpPr>
            <a:spLocks noChangeShapeType="1"/>
          </p:cNvSpPr>
          <p:nvPr/>
        </p:nvSpPr>
        <p:spPr bwMode="auto">
          <a:xfrm flipV="1">
            <a:off x="3811588" y="6183313"/>
            <a:ext cx="719137" cy="238125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205" name="Text Box 1"/>
          <p:cNvSpPr txBox="1">
            <a:spLocks noChangeArrowheads="1"/>
          </p:cNvSpPr>
          <p:nvPr/>
        </p:nvSpPr>
        <p:spPr bwMode="auto">
          <a:xfrm>
            <a:off x="838200" y="166688"/>
            <a:ext cx="74676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AREA OF THE EXERCISE</a:t>
            </a:r>
          </a:p>
        </p:txBody>
      </p:sp>
      <p:pic>
        <p:nvPicPr>
          <p:cNvPr id="50206" name="Immagine 10" descr="Lustrissimi ISB 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3" y="3305175"/>
            <a:ext cx="17510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207" name="Gruppo 37"/>
          <p:cNvGrpSpPr>
            <a:grpSpLocks/>
          </p:cNvGrpSpPr>
          <p:nvPr/>
        </p:nvGrpSpPr>
        <p:grpSpPr bwMode="auto">
          <a:xfrm>
            <a:off x="179388" y="5229225"/>
            <a:ext cx="1944687" cy="1608138"/>
            <a:chOff x="3600450" y="1124744"/>
            <a:chExt cx="5543550" cy="3671888"/>
          </a:xfrm>
        </p:grpSpPr>
        <p:pic>
          <p:nvPicPr>
            <p:cNvPr id="50214" name="Immagine 11" descr="cemivet obliquo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00450" y="1124744"/>
              <a:ext cx="5543550" cy="367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15" name="CasellaDiTesto 14"/>
            <p:cNvSpPr txBox="1">
              <a:spLocks noChangeArrowheads="1"/>
            </p:cNvSpPr>
            <p:nvPr/>
          </p:nvSpPr>
          <p:spPr bwMode="auto">
            <a:xfrm>
              <a:off x="7309593" y="2780505"/>
              <a:ext cx="411925" cy="75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altLang="it-IT" b="1">
                <a:solidFill>
                  <a:srgbClr val="FFFFFF"/>
                </a:solidFill>
              </a:endParaRPr>
            </a:p>
          </p:txBody>
        </p:sp>
        <p:sp>
          <p:nvSpPr>
            <p:cNvPr id="50216" name="CasellaDiTesto 14"/>
            <p:cNvSpPr txBox="1">
              <a:spLocks noChangeArrowheads="1"/>
            </p:cNvSpPr>
            <p:nvPr/>
          </p:nvSpPr>
          <p:spPr bwMode="auto">
            <a:xfrm>
              <a:off x="8100980" y="2707479"/>
              <a:ext cx="411925" cy="75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altLang="it-IT" b="1">
                <a:solidFill>
                  <a:srgbClr val="FFFFFF"/>
                </a:solidFill>
              </a:endParaRPr>
            </a:p>
          </p:txBody>
        </p:sp>
      </p:grpSp>
      <p:cxnSp>
        <p:nvCxnSpPr>
          <p:cNvPr id="50208" name="Connettore 1 48"/>
          <p:cNvCxnSpPr>
            <a:cxnSpLocks noChangeShapeType="1"/>
            <a:stCxn id="50186" idx="1"/>
          </p:cNvCxnSpPr>
          <p:nvPr/>
        </p:nvCxnSpPr>
        <p:spPr bwMode="auto">
          <a:xfrm flipH="1">
            <a:off x="179388" y="4551363"/>
            <a:ext cx="2203450" cy="6778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9" name="Connettore 1 50"/>
          <p:cNvCxnSpPr>
            <a:cxnSpLocks noChangeShapeType="1"/>
            <a:stCxn id="50186" idx="5"/>
          </p:cNvCxnSpPr>
          <p:nvPr/>
        </p:nvCxnSpPr>
        <p:spPr bwMode="auto">
          <a:xfrm flipH="1">
            <a:off x="2124075" y="4752975"/>
            <a:ext cx="461963" cy="21050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0" name="Connettore 1 54"/>
          <p:cNvCxnSpPr>
            <a:cxnSpLocks noChangeShapeType="1"/>
            <a:stCxn id="50184" idx="2"/>
          </p:cNvCxnSpPr>
          <p:nvPr/>
        </p:nvCxnSpPr>
        <p:spPr bwMode="auto">
          <a:xfrm flipH="1">
            <a:off x="179388" y="1989138"/>
            <a:ext cx="215900" cy="1295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1" name="Connettore 1 57"/>
          <p:cNvCxnSpPr>
            <a:cxnSpLocks noChangeShapeType="1"/>
            <a:stCxn id="50184" idx="6"/>
          </p:cNvCxnSpPr>
          <p:nvPr/>
        </p:nvCxnSpPr>
        <p:spPr bwMode="auto">
          <a:xfrm>
            <a:off x="684213" y="1989138"/>
            <a:ext cx="1223962" cy="1295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212" name="Rectangle 24"/>
          <p:cNvSpPr>
            <a:spLocks noChangeArrowheads="1"/>
          </p:cNvSpPr>
          <p:nvPr/>
        </p:nvSpPr>
        <p:spPr bwMode="auto">
          <a:xfrm>
            <a:off x="179388" y="2955925"/>
            <a:ext cx="2447925" cy="2762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AMPUGNANO/KARDLA APOD</a:t>
            </a:r>
          </a:p>
        </p:txBody>
      </p:sp>
      <p:sp>
        <p:nvSpPr>
          <p:cNvPr id="50213" name="Oval 17"/>
          <p:cNvSpPr>
            <a:spLocks noChangeArrowheads="1"/>
          </p:cNvSpPr>
          <p:nvPr/>
        </p:nvSpPr>
        <p:spPr bwMode="auto">
          <a:xfrm>
            <a:off x="7812088" y="2133600"/>
            <a:ext cx="288925" cy="288925"/>
          </a:xfrm>
          <a:prstGeom prst="ellipse">
            <a:avLst/>
          </a:prstGeom>
          <a:solidFill>
            <a:srgbClr val="FFFF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305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86322"/>
            <a:ext cx="9144000" cy="5211030"/>
          </a:xfrm>
          <a:prstGeom prst="rect">
            <a:avLst/>
          </a:prstGeom>
        </p:spPr>
      </p:pic>
      <p:sp>
        <p:nvSpPr>
          <p:cNvPr id="52227" name="Rettangolo 2"/>
          <p:cNvSpPr>
            <a:spLocks noChangeArrowheads="1"/>
          </p:cNvSpPr>
          <p:nvPr/>
        </p:nvSpPr>
        <p:spPr bwMode="auto">
          <a:xfrm>
            <a:off x="285750" y="765175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solidFill>
                  <a:srgbClr val="000000"/>
                </a:solidFill>
                <a:latin typeface="Showcard Gothic" pitchFamily="82" charset="0"/>
                <a:cs typeface="Tahoma" pitchFamily="34" charset="0"/>
              </a:rPr>
              <a:t>“e…per la prima volta…”</a:t>
            </a:r>
            <a:endParaRPr lang="it-IT" sz="4000" i="1">
              <a:latin typeface="Showcard Gothic" pitchFamily="82" charset="0"/>
              <a:cs typeface="Tahoma" pitchFamily="34" charset="0"/>
            </a:endParaRPr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179388" y="1557338"/>
            <a:ext cx="87852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lvl="2" indent="-273050" algn="ctr">
              <a:spcBef>
                <a:spcPts val="1200"/>
              </a:spcBef>
              <a:spcAft>
                <a:spcPts val="1200"/>
              </a:spcAft>
            </a:pPr>
            <a:r>
              <a:rPr lang="en-US" sz="2800" i="1">
                <a:latin typeface="Tahoma" pitchFamily="34" charset="0"/>
                <a:cs typeface="Tahoma" pitchFamily="34" charset="0"/>
              </a:rPr>
              <a:t> </a:t>
            </a:r>
            <a:r>
              <a:rPr lang="en-US" sz="2800">
                <a:latin typeface="Tahoma" pitchFamily="34" charset="0"/>
                <a:cs typeface="Tahoma" pitchFamily="34" charset="0"/>
              </a:rPr>
              <a:t>Impiego dell’Aeroporto di Ampugnano (Siena) </a:t>
            </a:r>
            <a:endParaRPr lang="en-US" sz="2800" i="1">
              <a:latin typeface="Tahoma" pitchFamily="34" charset="0"/>
              <a:cs typeface="Tahoma" pitchFamily="34" charset="0"/>
            </a:endParaRPr>
          </a:p>
          <a:p>
            <a:pPr marL="273050" lvl="2" indent="-273050" algn="ctr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ahoma" pitchFamily="34" charset="0"/>
                <a:cs typeface="Tahoma" pitchFamily="34" charset="0"/>
              </a:rPr>
              <a:t>Atterraggio di un velivolo C27J ITA su Ampugnano</a:t>
            </a:r>
          </a:p>
          <a:p>
            <a:pPr marL="273050" lvl="2" indent="-273050" algn="ctr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ahoma" pitchFamily="34" charset="0"/>
                <a:cs typeface="Tahoma" pitchFamily="34" charset="0"/>
              </a:rPr>
              <a:t>Aviolancio con aerei C130H US impiegando procedure e materiali ITA </a:t>
            </a:r>
          </a:p>
          <a:p>
            <a:pPr marL="273050" lvl="2" indent="-273050" algn="ctr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ahoma" pitchFamily="34" charset="0"/>
                <a:cs typeface="Tahoma" pitchFamily="34" charset="0"/>
              </a:rPr>
              <a:t>Lancio assetti aerei ITA e US in formazione </a:t>
            </a:r>
          </a:p>
          <a:p>
            <a:pPr marL="273050" lvl="2" indent="-273050" algn="ctr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ahoma" pitchFamily="34" charset="0"/>
                <a:cs typeface="Tahoma" pitchFamily="34" charset="0"/>
              </a:rPr>
              <a:t>Impiego della modalità </a:t>
            </a:r>
            <a:r>
              <a:rPr lang="it-IT" alt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D.A.M.A.* per la gestione di reti multiple su unico canale SAT.</a:t>
            </a:r>
          </a:p>
          <a:p>
            <a:pPr marL="273050" lvl="2" indent="-273050" algn="ctr">
              <a:spcBef>
                <a:spcPts val="1200"/>
              </a:spcBef>
              <a:spcAft>
                <a:spcPts val="1200"/>
              </a:spcAft>
            </a:pPr>
            <a:r>
              <a:rPr lang="en-US">
                <a:latin typeface="Tahoma" pitchFamily="34" charset="0"/>
                <a:cs typeface="Tahoma" pitchFamily="34" charset="0"/>
              </a:rPr>
              <a:t>                                                                    * Demand Assigned Multiple Access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539750" y="200025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800" b="1">
                <a:latin typeface="Tahoma" pitchFamily="34" charset="0"/>
                <a:cs typeface="Tahoma" pitchFamily="34" charset="0"/>
              </a:rPr>
              <a:t>MANGUSTA 2016</a:t>
            </a:r>
            <a:endParaRPr lang="it-IT" altLang="it-IT" sz="36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Immag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Folgore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463800" y="765175"/>
            <a:ext cx="4537075" cy="13573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pic>
        <p:nvPicPr>
          <p:cNvPr id="53252" name="WordArt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875" y="188913"/>
            <a:ext cx="839311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3" descr="Logo_Esercito distes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92825"/>
            <a:ext cx="2025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Immagine 11" descr="questions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77900" y="954088"/>
            <a:ext cx="3200400" cy="145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CasellaDiTesto 6"/>
          <p:cNvSpPr txBox="1">
            <a:spLocks noChangeArrowheads="1"/>
          </p:cNvSpPr>
          <p:nvPr/>
        </p:nvSpPr>
        <p:spPr bwMode="auto">
          <a:xfrm>
            <a:off x="3419475" y="4797425"/>
            <a:ext cx="4071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0" b="1">
                <a:solidFill>
                  <a:srgbClr val="FFFF00"/>
                </a:solidFill>
              </a:rPr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>
          <a:xfrm>
            <a:off x="0" y="144463"/>
            <a:ext cx="9144000" cy="620712"/>
          </a:xfrm>
        </p:spPr>
        <p:txBody>
          <a:bodyPr/>
          <a:lstStyle/>
          <a:p>
            <a:pPr>
              <a:defRPr/>
            </a:pPr>
            <a:r>
              <a:rPr sz="2800" b="1">
                <a:solidFill>
                  <a:srgbClr val="000000"/>
                </a:solidFill>
              </a:rPr>
              <a:t>PARTICIPANTS</a:t>
            </a:r>
          </a:p>
        </p:txBody>
      </p:sp>
      <p:sp>
        <p:nvSpPr>
          <p:cNvPr id="54275" name="CasellaDiTesto 3"/>
          <p:cNvSpPr txBox="1">
            <a:spLocks noChangeArrowheads="1"/>
          </p:cNvSpPr>
          <p:nvPr/>
        </p:nvSpPr>
        <p:spPr bwMode="auto">
          <a:xfrm>
            <a:off x="250825" y="928688"/>
            <a:ext cx="8893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>
              <a:latin typeface="Tahoma" pitchFamily="34" charset="0"/>
              <a:cs typeface="Tahoma" pitchFamily="34" charset="0"/>
            </a:endParaRPr>
          </a:p>
          <a:p>
            <a:endParaRPr lang="it-IT">
              <a:latin typeface="Tahoma" pitchFamily="34" charset="0"/>
              <a:cs typeface="Tahoma" pitchFamily="34" charset="0"/>
            </a:endParaRPr>
          </a:p>
          <a:p>
            <a:endParaRPr lang="it-IT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95250" y="671513"/>
          <a:ext cx="8939212" cy="5852033"/>
        </p:xfrm>
        <a:graphic>
          <a:graphicData uri="http://schemas.openxmlformats.org/drawingml/2006/table">
            <a:tbl>
              <a:tblPr/>
              <a:tblGrid>
                <a:gridCol w="1740092"/>
                <a:gridCol w="893570"/>
                <a:gridCol w="1836738"/>
                <a:gridCol w="1193800"/>
                <a:gridCol w="1766887"/>
                <a:gridCol w="1508125"/>
              </a:tblGrid>
              <a:tr h="2973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Multinazionali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Brigata Folgore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Nazionali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8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173^ IBCT (A)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140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Cdo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Brigata Folgore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Divisione Friuli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7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USA Air National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Guard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C-130 H3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187°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par</a:t>
                      </a:r>
                    </a:p>
                    <a:p>
                      <a:endParaRPr lang="it-IT" sz="1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 pax O/C Team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“Cordenons”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FRA 17°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Eng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185°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art. par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pax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ADA “Sforzesca”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NDL 12° btg. (11°Air Assault Bde)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186°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par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190 pax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“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Rigel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” 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A129 9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8033">
                <a:tc rowSpan="9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“Savoia”  cav.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124 pax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1° rgt.  “Antares”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CH47 C/F 26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3936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Log. Folgore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 pax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1° “Tuscania” rgt.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50570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183°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par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pax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46° Aerobrigata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C130J e 1 C27J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29736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4° Stormo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APOE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78389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171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Granatieri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(SIAT)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9736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g. par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 pax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121°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ADA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50570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33° EW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2973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Capar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973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Rcst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116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2°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trasmissioni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297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Totale: 204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Totale:  913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Totale:  187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73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TOTALE:   1304 pax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412"/>
          <p:cNvSpPr/>
          <p:nvPr/>
        </p:nvSpPr>
        <p:spPr bwMode="auto">
          <a:xfrm>
            <a:off x="1425575" y="2133600"/>
            <a:ext cx="274638" cy="188913"/>
          </a:xfrm>
          <a:prstGeom prst="rect">
            <a:avLst/>
          </a:prstGeom>
          <a:blipFill>
            <a:blip r:embed="rId2" cstate="email">
              <a:lum bright="12000" contrast="33000"/>
            </a:blip>
            <a:stretch>
              <a:fillRect/>
            </a:stretch>
          </a:blipFill>
          <a:ln w="9525" cap="sq" cmpd="sng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4367" name="Immagine 864" descr="images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113" y="1212850"/>
            <a:ext cx="287337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368" name="Immagine 864" descr="images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813" y="1700213"/>
            <a:ext cx="28892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515"/>
          <p:cNvSpPr/>
          <p:nvPr/>
        </p:nvSpPr>
        <p:spPr bwMode="auto">
          <a:xfrm>
            <a:off x="1417638" y="2636838"/>
            <a:ext cx="287337" cy="215900"/>
          </a:xfrm>
          <a:prstGeom prst="rect">
            <a:avLst/>
          </a:prstGeom>
          <a:blipFill>
            <a:blip r:embed="rId4" cstate="email">
              <a:lum bright="11000" contrast="51000"/>
            </a:blip>
            <a:stretch>
              <a:fillRect/>
            </a:stretch>
          </a:blipFill>
          <a:ln w="9525" cap="sq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7475" y="6269038"/>
            <a:ext cx="682625" cy="287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376488" y="6259513"/>
            <a:ext cx="682625" cy="2873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779963" y="6269038"/>
            <a:ext cx="684212" cy="2873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373" name="CasellaDiTesto 12"/>
          <p:cNvSpPr txBox="1">
            <a:spLocks noChangeArrowheads="1"/>
          </p:cNvSpPr>
          <p:nvPr/>
        </p:nvSpPr>
        <p:spPr bwMode="auto">
          <a:xfrm>
            <a:off x="808038" y="6269038"/>
            <a:ext cx="1008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 b="1">
                <a:latin typeface="Tahoma" pitchFamily="34" charset="0"/>
                <a:cs typeface="Tahoma" pitchFamily="34" charset="0"/>
              </a:rPr>
              <a:t>DIREX</a:t>
            </a:r>
          </a:p>
        </p:txBody>
      </p:sp>
      <p:sp>
        <p:nvSpPr>
          <p:cNvPr id="54374" name="CasellaDiTesto 13"/>
          <p:cNvSpPr txBox="1">
            <a:spLocks noChangeArrowheads="1"/>
          </p:cNvSpPr>
          <p:nvPr/>
        </p:nvSpPr>
        <p:spPr bwMode="auto">
          <a:xfrm>
            <a:off x="3070225" y="6265863"/>
            <a:ext cx="10080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 b="1">
                <a:latin typeface="Tahoma" pitchFamily="34" charset="0"/>
                <a:cs typeface="Tahoma" pitchFamily="34" charset="0"/>
              </a:rPr>
              <a:t>BLUFOR</a:t>
            </a:r>
          </a:p>
        </p:txBody>
      </p:sp>
      <p:sp>
        <p:nvSpPr>
          <p:cNvPr id="54375" name="CasellaDiTesto 14"/>
          <p:cNvSpPr txBox="1">
            <a:spLocks noChangeArrowheads="1"/>
          </p:cNvSpPr>
          <p:nvPr/>
        </p:nvSpPr>
        <p:spPr bwMode="auto">
          <a:xfrm>
            <a:off x="5464175" y="6269038"/>
            <a:ext cx="10080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 b="1">
                <a:latin typeface="Tahoma" pitchFamily="34" charset="0"/>
                <a:cs typeface="Tahoma" pitchFamily="34" charset="0"/>
              </a:rPr>
              <a:t>OPFOR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200900" y="6259513"/>
            <a:ext cx="684213" cy="2873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377" name="CasellaDiTesto 16"/>
          <p:cNvSpPr txBox="1">
            <a:spLocks noChangeArrowheads="1"/>
          </p:cNvSpPr>
          <p:nvPr/>
        </p:nvSpPr>
        <p:spPr bwMode="auto">
          <a:xfrm>
            <a:off x="7912100" y="6259513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 b="1">
                <a:latin typeface="Tahoma" pitchFamily="34" charset="0"/>
                <a:cs typeface="Tahoma" pitchFamily="34" charset="0"/>
              </a:rPr>
              <a:t>REAL LIFE </a:t>
            </a:r>
          </a:p>
          <a:p>
            <a:r>
              <a:rPr lang="it-IT" sz="900" b="1">
                <a:latin typeface="Tahoma" pitchFamily="34" charset="0"/>
                <a:cs typeface="Tahoma" pitchFamily="34" charset="0"/>
              </a:rPr>
              <a:t>SUPPORT</a:t>
            </a:r>
          </a:p>
        </p:txBody>
      </p:sp>
      <p:pic>
        <p:nvPicPr>
          <p:cNvPr id="54378" name="Picture 8" descr="Scudet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1425" y="723900"/>
            <a:ext cx="2587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Users\francesco.passeri\Desktop\mANGUSTA Fn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785813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ttangolo 4"/>
          <p:cNvSpPr>
            <a:spLocks noChangeArrowheads="1"/>
          </p:cNvSpPr>
          <p:nvPr/>
        </p:nvSpPr>
        <p:spPr bwMode="auto">
          <a:xfrm>
            <a:off x="0" y="3786188"/>
            <a:ext cx="9215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i="1">
                <a:solidFill>
                  <a:srgbClr val="000000"/>
                </a:solidFill>
                <a:latin typeface="Showcard Gothic" pitchFamily="82" charset="0"/>
                <a:cs typeface="Tahoma" pitchFamily="34" charset="0"/>
              </a:rPr>
              <a:t>“Se insisti e resisti </a:t>
            </a:r>
          </a:p>
          <a:p>
            <a:pPr algn="ctr"/>
            <a:r>
              <a:rPr lang="en-US" sz="5400" i="1">
                <a:solidFill>
                  <a:srgbClr val="000000"/>
                </a:solidFill>
                <a:latin typeface="Showcard Gothic" pitchFamily="82" charset="0"/>
                <a:cs typeface="Tahoma" pitchFamily="34" charset="0"/>
              </a:rPr>
              <a:t>Raggiungi e conquisti”</a:t>
            </a:r>
            <a:endParaRPr lang="it-IT" sz="5400" i="1">
              <a:latin typeface="Showcard Gothic" pitchFamily="82" charset="0"/>
            </a:endParaRPr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539750" y="16510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800" b="1">
                <a:latin typeface="Tahoma" pitchFamily="34" charset="0"/>
                <a:cs typeface="Tahoma" pitchFamily="34" charset="0"/>
              </a:rPr>
              <a:t>MANGUSTA 2016</a:t>
            </a:r>
            <a:endParaRPr lang="it-IT" altLang="it-IT" sz="36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539750" y="16510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800" b="1">
                <a:latin typeface="Tahoma" pitchFamily="34" charset="0"/>
                <a:cs typeface="Tahoma" pitchFamily="34" charset="0"/>
              </a:rPr>
              <a:t>MANGUSTA 2016</a:t>
            </a:r>
            <a:endParaRPr lang="it-IT" altLang="it-IT" sz="3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250825" y="990600"/>
            <a:ext cx="85693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1341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personale coinvolto di</a:t>
            </a: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3 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 e </a:t>
            </a: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nazioni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386 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lanci di personale effettuati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Lanci di Carichi effettuati (1 CDS / 6 A7)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 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Assetti aerei FW impiegati per un totale di </a:t>
            </a: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 ore di volo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latin typeface="Tahoma" pitchFamily="34" charset="0"/>
                <a:cs typeface="Tahoma" pitchFamily="34" charset="0"/>
              </a:rPr>
              <a:t>4</a:t>
            </a:r>
            <a:r>
              <a:rPr lang="it-IT" altLang="it-IT" sz="2400">
                <a:latin typeface="Tahoma" pitchFamily="34" charset="0"/>
                <a:cs typeface="Tahoma" pitchFamily="34" charset="0"/>
              </a:rPr>
              <a:t> assetti RW per un totale di </a:t>
            </a:r>
            <a:r>
              <a:rPr lang="it-IT" altLang="it-IT" sz="2400" b="1">
                <a:latin typeface="Tahoma" pitchFamily="34" charset="0"/>
                <a:cs typeface="Tahoma" pitchFamily="34" charset="0"/>
              </a:rPr>
              <a:t>36 ore di volo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12 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mezzi pesanti (Centauro)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90.000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5,56 a salve, </a:t>
            </a: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120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c.c. 105 TPT, </a:t>
            </a: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50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bomba da 81mm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Can. SAT su SICRAL1 +</a:t>
            </a: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Can. SAT D.A.M.A. su SICRAL2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53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Km</a:t>
            </a:r>
            <a:r>
              <a:rPr lang="it-IT" altLang="it-IT" sz="2400" baseline="30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di area interessata all’esercitazione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12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infortunati durante l’esercitazione 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it-IT" altLang="it-IT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</a:pPr>
            <a:endParaRPr lang="it-IT" altLang="it-IT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8" name="Rettangolo 4"/>
          <p:cNvSpPr>
            <a:spLocks noChangeArrowheads="1"/>
          </p:cNvSpPr>
          <p:nvPr/>
        </p:nvSpPr>
        <p:spPr bwMode="auto">
          <a:xfrm>
            <a:off x="5286375" y="6564313"/>
            <a:ext cx="3894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 * Demand Assigned Multiple Access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3011" name="Segnaposto numero diapositiva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D0246B9-43E2-4205-A7D8-F8DFAC4BE68F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539750" y="16510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800" b="1">
                <a:latin typeface="Tahoma" pitchFamily="34" charset="0"/>
                <a:cs typeface="Tahoma" pitchFamily="34" charset="0"/>
              </a:rPr>
              <a:t>MANGUSTA 2016</a:t>
            </a:r>
            <a:endParaRPr lang="it-IT" altLang="it-IT" sz="3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3" name="CasellaDiTesto 8"/>
          <p:cNvSpPr txBox="1">
            <a:spLocks noChangeArrowheads="1"/>
          </p:cNvSpPr>
          <p:nvPr/>
        </p:nvSpPr>
        <p:spPr bwMode="auto">
          <a:xfrm>
            <a:off x="0" y="64293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Take Away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2000" y="1268760"/>
            <a:ext cx="8712000" cy="731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</a:rPr>
              <a:t>STRATEGICO</a:t>
            </a:r>
            <a:endParaRPr lang="it-IT" sz="2800" dirty="0"/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VISION DELLA </a:t>
            </a:r>
            <a:r>
              <a:rPr lang="it-IT" sz="2400" b="1" dirty="0" err="1">
                <a:solidFill>
                  <a:schemeClr val="tx1"/>
                </a:solidFill>
              </a:rPr>
              <a:t>B.PAR</a:t>
            </a:r>
            <a:r>
              <a:rPr lang="it-IT" sz="2400" b="1" dirty="0">
                <a:solidFill>
                  <a:schemeClr val="tx1"/>
                </a:solidFill>
              </a:rPr>
              <a:t>. “FOLGORE”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2000" y="2111375"/>
            <a:ext cx="8712000" cy="1071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</a:rPr>
              <a:t>OPERATIVO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SISTEMI </a:t>
            </a:r>
            <a:r>
              <a:rPr lang="it-IT" sz="2400" b="1" dirty="0" err="1">
                <a:solidFill>
                  <a:schemeClr val="tx1"/>
                </a:solidFill>
              </a:rPr>
              <a:t>DI</a:t>
            </a:r>
            <a:r>
              <a:rPr lang="it-IT" sz="2400" b="1" dirty="0">
                <a:solidFill>
                  <a:schemeClr val="tx1"/>
                </a:solidFill>
              </a:rPr>
              <a:t> COMANDO E CONTROLLO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COOPERAZIONE CON AM E JOINT PLANNING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2000" y="3294063"/>
            <a:ext cx="8712000" cy="14525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</a:rPr>
              <a:t>TATTICO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BATTLE SPACE MANAGEMENT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COOPERAZIONE ARMA BASE/ARTIGLIERIA e altri supporti/</a:t>
            </a:r>
            <a:r>
              <a:rPr lang="it-IT" sz="2400" b="1" dirty="0" err="1">
                <a:solidFill>
                  <a:schemeClr val="tx1"/>
                </a:solidFill>
              </a:rPr>
              <a:t>enablers</a:t>
            </a:r>
            <a:endParaRPr lang="it-IT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TARGETING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2000" y="4856527"/>
            <a:ext cx="8712000" cy="1714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</a:rPr>
              <a:t>SUB-TATTICO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TIRO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TOPOGRAFIA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PRESTANZA FISICA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539750" y="16510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800" b="1">
                <a:latin typeface="Tahoma" pitchFamily="34" charset="0"/>
                <a:cs typeface="Tahoma" pitchFamily="34" charset="0"/>
              </a:rPr>
              <a:t>AGENDA</a:t>
            </a:r>
            <a:endParaRPr lang="it-IT" altLang="it-IT" sz="3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250825" y="1000125"/>
            <a:ext cx="8569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it-IT" alt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EXERCISE SPECIFICATION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it-IT" alt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TRAINING OBJECTIVES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it-IT" alt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PARTICIPANTS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it-IT" alt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BLUFOR TASK ORGANIZATION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it-IT" alt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SCENARIO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it-IT" alt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AREA OF THE EXERCISE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it-IT" alt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OPERATIONAL OVERVIEW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it-IT" altLang="it-IT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</a:pPr>
            <a:endParaRPr lang="it-IT" altLang="it-IT" sz="20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>
          <a:xfrm>
            <a:off x="0" y="144463"/>
            <a:ext cx="9144000" cy="6207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altLang="it-IT" sz="2800" b="1">
                <a:solidFill>
                  <a:srgbClr val="000000"/>
                </a:solidFill>
              </a:rPr>
              <a:t>EXERCISE SPECIFICATION</a:t>
            </a:r>
          </a:p>
        </p:txBody>
      </p:sp>
      <p:sp>
        <p:nvSpPr>
          <p:cNvPr id="45059" name="Content Placeholder 2"/>
          <p:cNvSpPr txBox="1">
            <a:spLocks/>
          </p:cNvSpPr>
          <p:nvPr/>
        </p:nvSpPr>
        <p:spPr bwMode="auto">
          <a:xfrm>
            <a:off x="266700" y="765175"/>
            <a:ext cx="861060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00"/>
              </a:spcBef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9388" y="908050"/>
            <a:ext cx="87137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ts val="600"/>
              </a:spcBef>
              <a:tabLst>
                <a:tab pos="1257300" algn="l"/>
              </a:tabLst>
              <a:defRPr/>
            </a:pPr>
            <a:r>
              <a:rPr lang="en-US" sz="20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Purpose</a:t>
            </a:r>
          </a:p>
          <a:p>
            <a:pPr algn="just" eaLnBrk="0" hangingPunct="0">
              <a:defRPr/>
            </a:pPr>
            <a:r>
              <a:rPr lang="en-US" altLang="ja-JP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 and certify the </a:t>
            </a:r>
            <a:r>
              <a:rPr lang="en-US" altLang="ja-JP" sz="2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Folgore</a:t>
            </a:r>
            <a:r>
              <a:rPr lang="en-US" altLang="ja-JP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Brigade (Airborne) as an </a:t>
            </a:r>
            <a:r>
              <a:rPr lang="en-US" altLang="ja-JP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Initial Entry Force </a:t>
            </a:r>
            <a:r>
              <a:rPr lang="en-US" altLang="ja-JP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a </a:t>
            </a:r>
            <a:r>
              <a:rPr lang="en-US" altLang="ja-JP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Joint Forcible Entry (JFE) Operation</a:t>
            </a:r>
            <a:r>
              <a:rPr lang="en-US" altLang="ja-JP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a semi-permissive or non-permissive environment in the initial (combat) stages of a Joint Campaign,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deploying to the Area of Operation from an Italian national staging base or another appropriate </a:t>
            </a:r>
            <a:r>
              <a:rPr lang="en-US" sz="20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Intermediate Staging Base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(ISB)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limited Host Nation Support.</a:t>
            </a:r>
          </a:p>
          <a:p>
            <a:pPr marL="457200" indent="-457200" algn="just" eaLnBrk="0" hangingPunct="0">
              <a:spcBef>
                <a:spcPts val="1200"/>
              </a:spcBef>
              <a:tabLst>
                <a:tab pos="1257300" algn="l"/>
              </a:tabLst>
              <a:defRPr/>
            </a:pPr>
            <a:r>
              <a:rPr lang="en-US" sz="20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Theme</a:t>
            </a:r>
          </a:p>
          <a:p>
            <a:pPr algn="just" eaLnBrk="0" hangingPunct="0">
              <a:defRPr/>
            </a:pP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Folgore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Brigade will conduct offensive, defensive, and stability operations against a hybrid threat.  After the JFE operation, the Task Force will hold and enlarge the airhead in preparation for follow-on-forces (</a:t>
            </a: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FoF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altLang="ja-JP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spcBef>
                <a:spcPts val="1200"/>
              </a:spcBef>
              <a:tabLst>
                <a:tab pos="1257300" algn="l"/>
              </a:tabLst>
              <a:defRPr/>
            </a:pPr>
            <a:r>
              <a:rPr lang="en-US" sz="20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Exercise Design</a:t>
            </a:r>
          </a:p>
          <a:p>
            <a:pPr algn="just" eaLnBrk="0" hangingPunct="0">
              <a:defRPr/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Field Training Exercise (FTX)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including Force-on-Force and Live Fire components.  OPFOR will be directed by the EXCON cell (located inside the Brigade Headquarters).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6083" name="Rectangle 8"/>
          <p:cNvSpPr>
            <a:spLocks noChangeArrowheads="1"/>
          </p:cNvSpPr>
          <p:nvPr/>
        </p:nvSpPr>
        <p:spPr bwMode="auto">
          <a:xfrm>
            <a:off x="179388" y="1011238"/>
            <a:ext cx="87852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lvl="2" indent="-2730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Develop the employment concepts of a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Forcible Entry TF.</a:t>
            </a:r>
          </a:p>
          <a:p>
            <a:pPr marL="273050" lvl="2" indent="-2730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Train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Joint and Combined Land-Air Planning Process</a:t>
            </a:r>
            <a:r>
              <a:rPr lang="en-US" sz="2400">
                <a:latin typeface="Tahoma" pitchFamily="34" charset="0"/>
                <a:cs typeface="Tahoma" pitchFamily="34" charset="0"/>
              </a:rPr>
              <a:t>.  </a:t>
            </a:r>
          </a:p>
          <a:p>
            <a:pPr marL="273050" lvl="2" indent="-2730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Validate the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Command and Control </a:t>
            </a:r>
            <a:r>
              <a:rPr lang="en-US" sz="2400">
                <a:latin typeface="Tahoma" pitchFamily="34" charset="0"/>
                <a:cs typeface="Tahoma" pitchFamily="34" charset="0"/>
              </a:rPr>
              <a:t>(C2).</a:t>
            </a:r>
          </a:p>
          <a:p>
            <a:pPr marL="273050" lvl="2" indent="-2730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it-IT" sz="2400">
                <a:latin typeface="Tahoma" pitchFamily="34" charset="0"/>
                <a:cs typeface="Tahoma" pitchFamily="34" charset="0"/>
              </a:rPr>
              <a:t>Validate the </a:t>
            </a:r>
            <a:r>
              <a:rPr lang="it-IT" sz="2400" b="1">
                <a:latin typeface="Tahoma" pitchFamily="34" charset="0"/>
                <a:cs typeface="Tahoma" pitchFamily="34" charset="0"/>
              </a:rPr>
              <a:t>Targeting Process </a:t>
            </a:r>
            <a:r>
              <a:rPr lang="it-IT" sz="2400">
                <a:latin typeface="Tahoma" pitchFamily="34" charset="0"/>
                <a:cs typeface="Tahoma" pitchFamily="34" charset="0"/>
              </a:rPr>
              <a:t>at the Brigade level.</a:t>
            </a:r>
          </a:p>
          <a:p>
            <a:pPr marL="273050" lvl="2" indent="-2730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Validate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TTP’S</a:t>
            </a:r>
            <a:r>
              <a:rPr lang="en-US" sz="2400">
                <a:latin typeface="Tahoma" pitchFamily="34" charset="0"/>
                <a:cs typeface="Tahoma" pitchFamily="34" charset="0"/>
              </a:rPr>
              <a:t> specifically for Combat Support units.</a:t>
            </a:r>
          </a:p>
          <a:p>
            <a:pPr marL="273050" lvl="2" indent="-2730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Increase the level of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interoperability</a:t>
            </a:r>
            <a:r>
              <a:rPr lang="en-US" sz="2400">
                <a:latin typeface="Tahoma" pitchFamily="34" charset="0"/>
                <a:cs typeface="Tahoma" pitchFamily="34" charset="0"/>
              </a:rPr>
              <a:t> with US and allied.</a:t>
            </a:r>
          </a:p>
          <a:p>
            <a:pPr marL="273050" lvl="2" indent="-2730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Validate the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readiness</a:t>
            </a:r>
            <a:r>
              <a:rPr lang="en-US" sz="2400">
                <a:latin typeface="Tahoma" pitchFamily="34" charset="0"/>
                <a:cs typeface="Tahoma" pitchFamily="34" charset="0"/>
              </a:rPr>
              <a:t> for a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Rapid Deployment </a:t>
            </a:r>
            <a:r>
              <a:rPr lang="en-US" sz="2400">
                <a:latin typeface="Tahoma" pitchFamily="34" charset="0"/>
                <a:cs typeface="Tahoma" pitchFamily="34" charset="0"/>
              </a:rPr>
              <a:t>capability.</a:t>
            </a:r>
          </a:p>
          <a:p>
            <a:pPr marL="273050" lvl="2" indent="-2730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Improve and validate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Airborne insertion procedures.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1682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latin typeface="Tahoma" pitchFamily="34" charset="0"/>
                <a:cs typeface="Tahoma" pitchFamily="34" charset="0"/>
              </a:rPr>
              <a:t>BRIGADE TRAINING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620713"/>
          </a:xfrm>
        </p:spPr>
        <p:txBody>
          <a:bodyPr/>
          <a:lstStyle/>
          <a:p>
            <a:pPr>
              <a:defRPr/>
            </a:pPr>
            <a:r>
              <a:rPr sz="2800" b="1">
                <a:solidFill>
                  <a:srgbClr val="000000"/>
                </a:solidFill>
              </a:rPr>
              <a:t>PARTICIPANTS</a:t>
            </a:r>
          </a:p>
        </p:txBody>
      </p:sp>
      <p:sp>
        <p:nvSpPr>
          <p:cNvPr id="6" name="Rectangle 412"/>
          <p:cNvSpPr/>
          <p:nvPr/>
        </p:nvSpPr>
        <p:spPr bwMode="auto">
          <a:xfrm>
            <a:off x="484188" y="5710238"/>
            <a:ext cx="274637" cy="188912"/>
          </a:xfrm>
          <a:prstGeom prst="rect">
            <a:avLst/>
          </a:prstGeom>
          <a:blipFill>
            <a:blip r:embed="rId2" cstate="email">
              <a:lum bright="12000" contrast="33000"/>
            </a:blip>
            <a:stretch>
              <a:fillRect/>
            </a:stretch>
          </a:blipFill>
          <a:ln w="9525" cap="sq" cmpd="sng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7108" name="Immagine 864" descr="images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4856163"/>
            <a:ext cx="28733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9" name="Immagine 864" descr="images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5287963"/>
            <a:ext cx="28892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515"/>
          <p:cNvSpPr/>
          <p:nvPr/>
        </p:nvSpPr>
        <p:spPr bwMode="auto">
          <a:xfrm>
            <a:off x="628650" y="6142038"/>
            <a:ext cx="287338" cy="215900"/>
          </a:xfrm>
          <a:prstGeom prst="rect">
            <a:avLst/>
          </a:prstGeom>
          <a:blipFill>
            <a:blip r:embed="rId4" cstate="email">
              <a:lum bright="11000" contrast="51000"/>
            </a:blip>
            <a:stretch>
              <a:fillRect/>
            </a:stretch>
          </a:blipFill>
          <a:ln w="9525" cap="sq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111" name="CasellaDiTesto 19"/>
          <p:cNvSpPr txBox="1">
            <a:spLocks noChangeArrowheads="1"/>
          </p:cNvSpPr>
          <p:nvPr/>
        </p:nvSpPr>
        <p:spPr bwMode="auto">
          <a:xfrm>
            <a:off x="107950" y="432435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alibri" pitchFamily="34" charset="0"/>
              </a:rPr>
              <a:t>Multinational</a:t>
            </a:r>
            <a:endParaRPr lang="it-IT" sz="2400"/>
          </a:p>
        </p:txBody>
      </p:sp>
      <p:sp>
        <p:nvSpPr>
          <p:cNvPr id="47112" name="CasellaDiTesto 23"/>
          <p:cNvSpPr txBox="1">
            <a:spLocks noChangeArrowheads="1"/>
          </p:cNvSpPr>
          <p:nvPr/>
        </p:nvSpPr>
        <p:spPr bwMode="auto">
          <a:xfrm>
            <a:off x="481013" y="4829175"/>
            <a:ext cx="3455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USA 173^ IBCT (A)  </a:t>
            </a:r>
            <a:r>
              <a:rPr lang="it-IT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140 pax</a:t>
            </a:r>
            <a:endParaRPr lang="it-IT" sz="14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13" name="CasellaDiTesto 24"/>
          <p:cNvSpPr txBox="1">
            <a:spLocks noChangeArrowheads="1"/>
          </p:cNvSpPr>
          <p:nvPr/>
        </p:nvSpPr>
        <p:spPr bwMode="auto">
          <a:xfrm>
            <a:off x="915988" y="6084888"/>
            <a:ext cx="4605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NDL 12° btg. (11°Air Assault Bde) </a:t>
            </a:r>
            <a:r>
              <a:rPr lang="it-IT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31 pax</a:t>
            </a:r>
          </a:p>
        </p:txBody>
      </p:sp>
      <p:sp>
        <p:nvSpPr>
          <p:cNvPr id="47114" name="CasellaDiTesto 25"/>
          <p:cNvSpPr txBox="1">
            <a:spLocks noChangeArrowheads="1"/>
          </p:cNvSpPr>
          <p:nvPr/>
        </p:nvSpPr>
        <p:spPr bwMode="auto">
          <a:xfrm>
            <a:off x="642938" y="5262563"/>
            <a:ext cx="4002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USA Air National Guard </a:t>
            </a:r>
            <a:r>
              <a:rPr lang="it-IT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C-130 H</a:t>
            </a:r>
            <a:endParaRPr lang="it-IT" sz="14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15" name="CasellaDiTesto 26"/>
          <p:cNvSpPr txBox="1">
            <a:spLocks noChangeArrowheads="1"/>
          </p:cNvSpPr>
          <p:nvPr/>
        </p:nvSpPr>
        <p:spPr bwMode="auto">
          <a:xfrm>
            <a:off x="773113" y="5699125"/>
            <a:ext cx="3308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FRA 17° Eng. Rgt.  </a:t>
            </a:r>
            <a:r>
              <a:rPr lang="it-IT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32  pax</a:t>
            </a:r>
          </a:p>
        </p:txBody>
      </p:sp>
      <p:grpSp>
        <p:nvGrpSpPr>
          <p:cNvPr id="47116" name="Group 9"/>
          <p:cNvGrpSpPr>
            <a:grpSpLocks/>
          </p:cNvGrpSpPr>
          <p:nvPr/>
        </p:nvGrpSpPr>
        <p:grpSpPr bwMode="auto">
          <a:xfrm>
            <a:off x="971550" y="1268413"/>
            <a:ext cx="1439863" cy="1368425"/>
            <a:chOff x="1498" y="634"/>
            <a:chExt cx="1632" cy="1632"/>
          </a:xfrm>
        </p:grpSpPr>
        <p:sp>
          <p:nvSpPr>
            <p:cNvPr id="47126" name="Rectangle 10"/>
            <p:cNvSpPr>
              <a:spLocks noChangeArrowheads="1"/>
            </p:cNvSpPr>
            <p:nvPr/>
          </p:nvSpPr>
          <p:spPr bwMode="auto">
            <a:xfrm>
              <a:off x="1620" y="1044"/>
              <a:ext cx="1212" cy="3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bIns="0" anchor="ctr"/>
            <a:lstStyle/>
            <a:p>
              <a:endParaRPr lang="it-IT"/>
            </a:p>
          </p:txBody>
        </p:sp>
        <p:pic>
          <p:nvPicPr>
            <p:cNvPr id="47127" name="Picture 11"/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8" y="634"/>
              <a:ext cx="163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17" name="CasellaDiTesto 34"/>
          <p:cNvSpPr txBox="1">
            <a:spLocks noChangeArrowheads="1"/>
          </p:cNvSpPr>
          <p:nvPr/>
        </p:nvSpPr>
        <p:spPr bwMode="auto">
          <a:xfrm>
            <a:off x="2411413" y="1196975"/>
            <a:ext cx="47529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latin typeface="Antique Olive" pitchFamily="34" charset="0"/>
              </a:rPr>
              <a:t>BRIGATA FOLGORE</a:t>
            </a:r>
          </a:p>
          <a:p>
            <a:pPr algn="ctr"/>
            <a:r>
              <a:rPr lang="it-IT" sz="6600" b="1" i="1"/>
              <a:t>950 un.</a:t>
            </a:r>
          </a:p>
        </p:txBody>
      </p:sp>
      <p:sp>
        <p:nvSpPr>
          <p:cNvPr id="47118" name="CasellaDiTesto 19"/>
          <p:cNvSpPr txBox="1">
            <a:spLocks noChangeArrowheads="1"/>
          </p:cNvSpPr>
          <p:nvPr/>
        </p:nvSpPr>
        <p:spPr bwMode="auto">
          <a:xfrm>
            <a:off x="6218238" y="36449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alibri" pitchFamily="34" charset="0"/>
              </a:rPr>
              <a:t>others</a:t>
            </a:r>
            <a:endParaRPr lang="it-IT" sz="2400"/>
          </a:p>
        </p:txBody>
      </p:sp>
      <p:sp>
        <p:nvSpPr>
          <p:cNvPr id="47119" name="CasellaDiTesto 35"/>
          <p:cNvSpPr txBox="1">
            <a:spLocks noChangeArrowheads="1"/>
          </p:cNvSpPr>
          <p:nvPr/>
        </p:nvSpPr>
        <p:spPr bwMode="auto">
          <a:xfrm>
            <a:off x="684213" y="3308350"/>
            <a:ext cx="22320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 i="1"/>
              <a:t>203 un.</a:t>
            </a:r>
          </a:p>
        </p:txBody>
      </p:sp>
      <p:sp>
        <p:nvSpPr>
          <p:cNvPr id="47120" name="CasellaDiTesto 19"/>
          <p:cNvSpPr txBox="1">
            <a:spLocks noChangeArrowheads="1"/>
          </p:cNvSpPr>
          <p:nvPr/>
        </p:nvSpPr>
        <p:spPr bwMode="auto">
          <a:xfrm>
            <a:off x="5281613" y="5805488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alibri" pitchFamily="34" charset="0"/>
              </a:rPr>
              <a:t>CC</a:t>
            </a:r>
            <a:endParaRPr lang="it-IT" sz="2400"/>
          </a:p>
        </p:txBody>
      </p:sp>
      <p:sp>
        <p:nvSpPr>
          <p:cNvPr id="47121" name="CasellaDiTesto 20"/>
          <p:cNvSpPr txBox="1">
            <a:spLocks noChangeArrowheads="1"/>
          </p:cNvSpPr>
          <p:nvPr/>
        </p:nvSpPr>
        <p:spPr bwMode="auto">
          <a:xfrm>
            <a:off x="5292725" y="4365625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alibri" pitchFamily="34" charset="0"/>
              </a:rPr>
              <a:t>EI</a:t>
            </a:r>
            <a:endParaRPr lang="it-IT" sz="2400"/>
          </a:p>
        </p:txBody>
      </p:sp>
      <p:sp>
        <p:nvSpPr>
          <p:cNvPr id="47122" name="CasellaDiTesto 20"/>
          <p:cNvSpPr txBox="1">
            <a:spLocks noChangeArrowheads="1"/>
          </p:cNvSpPr>
          <p:nvPr/>
        </p:nvSpPr>
        <p:spPr bwMode="auto">
          <a:xfrm>
            <a:off x="5292725" y="5127625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alibri" pitchFamily="34" charset="0"/>
              </a:rPr>
              <a:t>AM</a:t>
            </a:r>
            <a:endParaRPr lang="it-IT" sz="2400"/>
          </a:p>
        </p:txBody>
      </p:sp>
      <p:sp>
        <p:nvSpPr>
          <p:cNvPr id="47123" name="Rettangolo 23"/>
          <p:cNvSpPr>
            <a:spLocks noChangeArrowheads="1"/>
          </p:cNvSpPr>
          <p:nvPr/>
        </p:nvSpPr>
        <p:spPr bwMode="auto">
          <a:xfrm>
            <a:off x="6480175" y="4424363"/>
            <a:ext cx="111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170 pax</a:t>
            </a:r>
            <a:endParaRPr lang="it-IT"/>
          </a:p>
        </p:txBody>
      </p:sp>
      <p:sp>
        <p:nvSpPr>
          <p:cNvPr id="47124" name="Rettangolo 24"/>
          <p:cNvSpPr>
            <a:spLocks noChangeArrowheads="1"/>
          </p:cNvSpPr>
          <p:nvPr/>
        </p:nvSpPr>
        <p:spPr bwMode="auto">
          <a:xfrm>
            <a:off x="6481763" y="5867400"/>
            <a:ext cx="969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26 pax</a:t>
            </a:r>
            <a:endParaRPr lang="it-IT"/>
          </a:p>
        </p:txBody>
      </p:sp>
      <p:sp>
        <p:nvSpPr>
          <p:cNvPr id="47125" name="Rettangolo 25"/>
          <p:cNvSpPr>
            <a:spLocks noChangeArrowheads="1"/>
          </p:cNvSpPr>
          <p:nvPr/>
        </p:nvSpPr>
        <p:spPr bwMode="auto">
          <a:xfrm>
            <a:off x="6516688" y="5189538"/>
            <a:ext cx="969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13 pax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/>
          <a:srcRect r="21" b="5"/>
          <a:stretch>
            <a:fillRect/>
          </a:stretch>
        </p:blipFill>
        <p:spPr bwMode="auto">
          <a:xfrm>
            <a:off x="3992563" y="1989138"/>
            <a:ext cx="5187950" cy="485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69863"/>
            <a:ext cx="91440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SKOLKAN SCENARIO  </a:t>
            </a: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 rot="-4320000">
            <a:off x="6648450" y="4017963"/>
            <a:ext cx="914400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it-IT" sz="900" i="1" kern="10" spc="449">
                <a:ln w="9525" cap="sq">
                  <a:solidFill>
                    <a:srgbClr val="3366FF"/>
                  </a:solidFill>
                  <a:miter lim="800000"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Gulf of Bothnia</a:t>
            </a: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7416800" y="692150"/>
            <a:ext cx="1727200" cy="1619250"/>
            <a:chOff x="2835" y="618"/>
            <a:chExt cx="1088" cy="1020"/>
          </a:xfrm>
        </p:grpSpPr>
        <p:sp>
          <p:nvSpPr>
            <p:cNvPr id="52254" name="Rectangle 6"/>
            <p:cNvSpPr>
              <a:spLocks noChangeArrowheads="1"/>
            </p:cNvSpPr>
            <p:nvPr/>
          </p:nvSpPr>
          <p:spPr bwMode="auto">
            <a:xfrm>
              <a:off x="2835" y="618"/>
              <a:ext cx="1088" cy="1020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49207" name="Group 7"/>
            <p:cNvGrpSpPr>
              <a:grpSpLocks/>
            </p:cNvGrpSpPr>
            <p:nvPr/>
          </p:nvGrpSpPr>
          <p:grpSpPr bwMode="auto">
            <a:xfrm>
              <a:off x="2926" y="664"/>
              <a:ext cx="970" cy="907"/>
              <a:chOff x="2926" y="664"/>
              <a:chExt cx="970" cy="907"/>
            </a:xfrm>
          </p:grpSpPr>
          <p:sp>
            <p:nvSpPr>
              <p:cNvPr id="52256" name="Rectangle 8"/>
              <p:cNvSpPr>
                <a:spLocks noChangeArrowheads="1"/>
              </p:cNvSpPr>
              <p:nvPr/>
            </p:nvSpPr>
            <p:spPr bwMode="auto">
              <a:xfrm>
                <a:off x="2926" y="686"/>
                <a:ext cx="181" cy="13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it-IT">
                  <a:solidFill>
                    <a:srgbClr val="FFFFFF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257" name="Text Box 9"/>
              <p:cNvSpPr txBox="1">
                <a:spLocks noChangeArrowheads="1"/>
              </p:cNvSpPr>
              <p:nvPr/>
            </p:nvSpPr>
            <p:spPr bwMode="auto">
              <a:xfrm>
                <a:off x="3085" y="664"/>
                <a:ext cx="777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200">
                    <a:solidFill>
                      <a:srgbClr val="000000"/>
                    </a:solidFill>
                    <a:latin typeface="Arial" pitchFamily="34" charset="0"/>
                    <a:cs typeface="+mn-cs"/>
                  </a:rPr>
                  <a:t>Opposing State</a:t>
                </a:r>
              </a:p>
            </p:txBody>
          </p:sp>
          <p:sp>
            <p:nvSpPr>
              <p:cNvPr id="52258" name="Rectangle 10"/>
              <p:cNvSpPr>
                <a:spLocks noChangeArrowheads="1"/>
              </p:cNvSpPr>
              <p:nvPr/>
            </p:nvSpPr>
            <p:spPr bwMode="auto">
              <a:xfrm>
                <a:off x="2926" y="867"/>
                <a:ext cx="181" cy="135"/>
              </a:xfrm>
              <a:prstGeom prst="rect">
                <a:avLst/>
              </a:prstGeom>
              <a:solidFill>
                <a:srgbClr val="00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it-IT">
                  <a:solidFill>
                    <a:srgbClr val="FFFFFF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259" name="Text Box 11"/>
              <p:cNvSpPr txBox="1">
                <a:spLocks noChangeArrowheads="1"/>
              </p:cNvSpPr>
              <p:nvPr/>
            </p:nvSpPr>
            <p:spPr bwMode="auto">
              <a:xfrm>
                <a:off x="3085" y="845"/>
                <a:ext cx="706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200">
                    <a:solidFill>
                      <a:srgbClr val="000000"/>
                    </a:solidFill>
                    <a:latin typeface="Arial" pitchFamily="34" charset="0"/>
                    <a:cs typeface="+mn-cs"/>
                  </a:rPr>
                  <a:t>Friendly State</a:t>
                </a:r>
              </a:p>
            </p:txBody>
          </p:sp>
          <p:sp>
            <p:nvSpPr>
              <p:cNvPr id="52260" name="Rectangle 12"/>
              <p:cNvSpPr>
                <a:spLocks noChangeArrowheads="1"/>
              </p:cNvSpPr>
              <p:nvPr/>
            </p:nvSpPr>
            <p:spPr bwMode="auto">
              <a:xfrm>
                <a:off x="2926" y="1057"/>
                <a:ext cx="181" cy="135"/>
              </a:xfrm>
              <a:prstGeom prst="rect">
                <a:avLst/>
              </a:prstGeom>
              <a:solidFill>
                <a:srgbClr val="C0C0C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it-IT">
                  <a:solidFill>
                    <a:srgbClr val="FFFFFF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261" name="Text Box 13"/>
              <p:cNvSpPr txBox="1">
                <a:spLocks noChangeArrowheads="1"/>
              </p:cNvSpPr>
              <p:nvPr/>
            </p:nvSpPr>
            <p:spPr bwMode="auto">
              <a:xfrm>
                <a:off x="3085" y="1035"/>
                <a:ext cx="675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200">
                    <a:solidFill>
                      <a:srgbClr val="000000"/>
                    </a:solidFill>
                    <a:latin typeface="Arial" pitchFamily="34" charset="0"/>
                    <a:cs typeface="+mn-cs"/>
                  </a:rPr>
                  <a:t>Neutral State</a:t>
                </a:r>
              </a:p>
            </p:txBody>
          </p:sp>
          <p:sp>
            <p:nvSpPr>
              <p:cNvPr id="52262" name="Rectangle 14"/>
              <p:cNvSpPr>
                <a:spLocks noChangeArrowheads="1"/>
              </p:cNvSpPr>
              <p:nvPr/>
            </p:nvSpPr>
            <p:spPr bwMode="auto">
              <a:xfrm>
                <a:off x="2926" y="1238"/>
                <a:ext cx="181" cy="135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it-IT">
                  <a:solidFill>
                    <a:srgbClr val="FFFFFF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263" name="Text Box 15"/>
              <p:cNvSpPr txBox="1">
                <a:spLocks noChangeArrowheads="1"/>
              </p:cNvSpPr>
              <p:nvPr/>
            </p:nvSpPr>
            <p:spPr bwMode="auto">
              <a:xfrm>
                <a:off x="3085" y="1216"/>
                <a:ext cx="648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200">
                    <a:solidFill>
                      <a:srgbClr val="000000"/>
                    </a:solidFill>
                    <a:latin typeface="Arial" pitchFamily="34" charset="0"/>
                    <a:cs typeface="+mn-cs"/>
                  </a:rPr>
                  <a:t>Failing State</a:t>
                </a:r>
              </a:p>
            </p:txBody>
          </p:sp>
          <p:sp>
            <p:nvSpPr>
              <p:cNvPr id="52264" name="Rectangle 16"/>
              <p:cNvSpPr>
                <a:spLocks noChangeArrowheads="1"/>
              </p:cNvSpPr>
              <p:nvPr/>
            </p:nvSpPr>
            <p:spPr bwMode="auto">
              <a:xfrm>
                <a:off x="2926" y="1420"/>
                <a:ext cx="181" cy="135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3333CC"/>
                  </a:gs>
                </a:gsLst>
                <a:lin ang="810000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it-IT">
                  <a:solidFill>
                    <a:srgbClr val="FFFFFF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265" name="Text Box 17"/>
              <p:cNvSpPr txBox="1">
                <a:spLocks noChangeArrowheads="1"/>
              </p:cNvSpPr>
              <p:nvPr/>
            </p:nvSpPr>
            <p:spPr bwMode="auto">
              <a:xfrm>
                <a:off x="3085" y="1398"/>
                <a:ext cx="811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200">
                    <a:solidFill>
                      <a:srgbClr val="000000"/>
                    </a:solidFill>
                    <a:latin typeface="Arial" pitchFamily="34" charset="0"/>
                    <a:cs typeface="+mn-cs"/>
                  </a:rPr>
                  <a:t>NATO Countries</a:t>
                </a:r>
              </a:p>
            </p:txBody>
          </p:sp>
        </p:grpSp>
      </p:grpSp>
      <p:pic>
        <p:nvPicPr>
          <p:cNvPr id="4915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4164013"/>
            <a:ext cx="3962400" cy="529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33" name="Rectangle 20"/>
          <p:cNvSpPr>
            <a:spLocks noChangeArrowheads="1"/>
          </p:cNvSpPr>
          <p:nvPr/>
        </p:nvSpPr>
        <p:spPr bwMode="auto">
          <a:xfrm>
            <a:off x="7380288" y="4941888"/>
            <a:ext cx="1152525" cy="719137"/>
          </a:xfrm>
          <a:prstGeom prst="rect">
            <a:avLst/>
          </a:prstGeom>
          <a:noFill/>
          <a:ln w="28440" cap="sq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2234" name="Rectangle 21"/>
          <p:cNvSpPr>
            <a:spLocks noChangeArrowheads="1"/>
          </p:cNvSpPr>
          <p:nvPr/>
        </p:nvSpPr>
        <p:spPr bwMode="auto">
          <a:xfrm>
            <a:off x="971550" y="5229225"/>
            <a:ext cx="504825" cy="431800"/>
          </a:xfrm>
          <a:prstGeom prst="rect">
            <a:avLst/>
          </a:prstGeom>
          <a:noFill/>
          <a:ln w="28440" cap="sq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2235" name="Line 22"/>
          <p:cNvSpPr>
            <a:spLocks noChangeShapeType="1"/>
          </p:cNvSpPr>
          <p:nvPr/>
        </p:nvSpPr>
        <p:spPr bwMode="auto">
          <a:xfrm flipH="1" flipV="1">
            <a:off x="3994150" y="4291013"/>
            <a:ext cx="3963988" cy="652462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2236" name="Line 23"/>
          <p:cNvSpPr>
            <a:spLocks noChangeShapeType="1"/>
          </p:cNvSpPr>
          <p:nvPr/>
        </p:nvSpPr>
        <p:spPr bwMode="auto">
          <a:xfrm flipH="1">
            <a:off x="3994150" y="5661025"/>
            <a:ext cx="3963988" cy="100806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2237" name="Rectangle 24"/>
          <p:cNvSpPr>
            <a:spLocks noChangeArrowheads="1"/>
          </p:cNvSpPr>
          <p:nvPr/>
        </p:nvSpPr>
        <p:spPr bwMode="auto">
          <a:xfrm>
            <a:off x="8220075" y="6456363"/>
            <a:ext cx="46355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Belarus</a:t>
            </a:r>
          </a:p>
        </p:txBody>
      </p:sp>
      <p:sp>
        <p:nvSpPr>
          <p:cNvPr id="52238" name="Rectangle 25"/>
          <p:cNvSpPr>
            <a:spLocks noChangeArrowheads="1"/>
          </p:cNvSpPr>
          <p:nvPr/>
        </p:nvSpPr>
        <p:spPr bwMode="auto">
          <a:xfrm>
            <a:off x="5038725" y="6084888"/>
            <a:ext cx="5413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000000"/>
                </a:solidFill>
                <a:latin typeface="Arial" pitchFamily="34" charset="0"/>
                <a:cs typeface="+mn-cs"/>
              </a:rPr>
              <a:t>Denmark</a:t>
            </a:r>
          </a:p>
        </p:txBody>
      </p:sp>
      <p:sp>
        <p:nvSpPr>
          <p:cNvPr id="52239" name="Rectangle 26"/>
          <p:cNvSpPr>
            <a:spLocks noChangeArrowheads="1"/>
          </p:cNvSpPr>
          <p:nvPr/>
        </p:nvSpPr>
        <p:spPr bwMode="auto">
          <a:xfrm>
            <a:off x="7859713" y="5221288"/>
            <a:ext cx="4572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Estonia</a:t>
            </a:r>
          </a:p>
        </p:txBody>
      </p:sp>
      <p:sp>
        <p:nvSpPr>
          <p:cNvPr id="52240" name="Rectangle 27"/>
          <p:cNvSpPr>
            <a:spLocks noChangeArrowheads="1"/>
          </p:cNvSpPr>
          <p:nvPr/>
        </p:nvSpPr>
        <p:spPr bwMode="auto">
          <a:xfrm>
            <a:off x="5248275" y="6661150"/>
            <a:ext cx="54768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000000"/>
                </a:solidFill>
                <a:latin typeface="Arial" pitchFamily="34" charset="0"/>
                <a:cs typeface="+mn-cs"/>
              </a:rPr>
              <a:t>Germany</a:t>
            </a:r>
          </a:p>
        </p:txBody>
      </p:sp>
      <p:sp>
        <p:nvSpPr>
          <p:cNvPr id="52241" name="Rectangle 28"/>
          <p:cNvSpPr>
            <a:spLocks noChangeArrowheads="1"/>
          </p:cNvSpPr>
          <p:nvPr/>
        </p:nvSpPr>
        <p:spPr bwMode="auto">
          <a:xfrm>
            <a:off x="7951788" y="5868988"/>
            <a:ext cx="3683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Latvia</a:t>
            </a:r>
          </a:p>
        </p:txBody>
      </p:sp>
      <p:sp>
        <p:nvSpPr>
          <p:cNvPr id="52242" name="Rectangle 29"/>
          <p:cNvSpPr>
            <a:spLocks noChangeArrowheads="1"/>
          </p:cNvSpPr>
          <p:nvPr/>
        </p:nvSpPr>
        <p:spPr bwMode="auto">
          <a:xfrm>
            <a:off x="7505700" y="6227763"/>
            <a:ext cx="56515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Lithuania</a:t>
            </a:r>
          </a:p>
        </p:txBody>
      </p:sp>
      <p:sp>
        <p:nvSpPr>
          <p:cNvPr id="52243" name="Rectangle 30"/>
          <p:cNvSpPr>
            <a:spLocks noChangeArrowheads="1"/>
          </p:cNvSpPr>
          <p:nvPr/>
        </p:nvSpPr>
        <p:spPr bwMode="auto">
          <a:xfrm>
            <a:off x="3878263" y="2700338"/>
            <a:ext cx="47783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Lindsey</a:t>
            </a:r>
          </a:p>
        </p:txBody>
      </p:sp>
      <p:sp>
        <p:nvSpPr>
          <p:cNvPr id="52244" name="Rectangle 31"/>
          <p:cNvSpPr>
            <a:spLocks noChangeArrowheads="1"/>
          </p:cNvSpPr>
          <p:nvPr/>
        </p:nvSpPr>
        <p:spPr bwMode="auto">
          <a:xfrm>
            <a:off x="6434138" y="6689725"/>
            <a:ext cx="42227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Poland</a:t>
            </a:r>
          </a:p>
        </p:txBody>
      </p:sp>
      <p:sp>
        <p:nvSpPr>
          <p:cNvPr id="52245" name="Rectangle 32"/>
          <p:cNvSpPr>
            <a:spLocks noChangeArrowheads="1"/>
          </p:cNvSpPr>
          <p:nvPr/>
        </p:nvSpPr>
        <p:spPr bwMode="auto">
          <a:xfrm>
            <a:off x="8604250" y="5364163"/>
            <a:ext cx="4143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Russia</a:t>
            </a:r>
          </a:p>
        </p:txBody>
      </p:sp>
      <p:sp>
        <p:nvSpPr>
          <p:cNvPr id="52246" name="Rectangle 33"/>
          <p:cNvSpPr>
            <a:spLocks noChangeArrowheads="1"/>
          </p:cNvSpPr>
          <p:nvPr/>
        </p:nvSpPr>
        <p:spPr bwMode="auto">
          <a:xfrm>
            <a:off x="6037263" y="5805488"/>
            <a:ext cx="47466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000000"/>
                </a:solidFill>
                <a:latin typeface="Arial" pitchFamily="34" charset="0"/>
                <a:cs typeface="+mn-cs"/>
              </a:rPr>
              <a:t>Arnland</a:t>
            </a:r>
          </a:p>
        </p:txBody>
      </p:sp>
      <p:sp>
        <p:nvSpPr>
          <p:cNvPr id="52247" name="Rectangle 34"/>
          <p:cNvSpPr>
            <a:spLocks noChangeArrowheads="1"/>
          </p:cNvSpPr>
          <p:nvPr/>
        </p:nvSpPr>
        <p:spPr bwMode="auto">
          <a:xfrm>
            <a:off x="5940425" y="4437063"/>
            <a:ext cx="42068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Torrike</a:t>
            </a:r>
          </a:p>
        </p:txBody>
      </p:sp>
      <p:sp>
        <p:nvSpPr>
          <p:cNvPr id="52248" name="Rectangle 35"/>
          <p:cNvSpPr>
            <a:spLocks noChangeArrowheads="1"/>
          </p:cNvSpPr>
          <p:nvPr/>
        </p:nvSpPr>
        <p:spPr bwMode="auto">
          <a:xfrm>
            <a:off x="5172075" y="4221163"/>
            <a:ext cx="4572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Norway</a:t>
            </a:r>
          </a:p>
        </p:txBody>
      </p:sp>
      <p:sp>
        <p:nvSpPr>
          <p:cNvPr id="52249" name="Rectangle 36"/>
          <p:cNvSpPr>
            <a:spLocks noChangeArrowheads="1"/>
          </p:cNvSpPr>
          <p:nvPr/>
        </p:nvSpPr>
        <p:spPr bwMode="auto">
          <a:xfrm>
            <a:off x="7554913" y="4005263"/>
            <a:ext cx="47307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Bothnia</a:t>
            </a:r>
          </a:p>
        </p:txBody>
      </p:sp>
      <p:sp>
        <p:nvSpPr>
          <p:cNvPr id="52250" name="Rectangle 37"/>
          <p:cNvSpPr>
            <a:spLocks noChangeArrowheads="1"/>
          </p:cNvSpPr>
          <p:nvPr/>
        </p:nvSpPr>
        <p:spPr bwMode="auto">
          <a:xfrm>
            <a:off x="8459788" y="3708400"/>
            <a:ext cx="290512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Otso</a:t>
            </a:r>
          </a:p>
        </p:txBody>
      </p:sp>
      <p:sp>
        <p:nvSpPr>
          <p:cNvPr id="52251" name="Rectangle 38"/>
          <p:cNvSpPr>
            <a:spLocks noChangeArrowheads="1"/>
          </p:cNvSpPr>
          <p:nvPr/>
        </p:nvSpPr>
        <p:spPr bwMode="auto">
          <a:xfrm>
            <a:off x="6613525" y="3406775"/>
            <a:ext cx="5699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="1">
                <a:solidFill>
                  <a:srgbClr val="FFFFFF"/>
                </a:solidFill>
                <a:latin typeface="Arial" pitchFamily="34" charset="0"/>
                <a:cs typeface="+mn-cs"/>
              </a:rPr>
              <a:t>Framland</a:t>
            </a:r>
          </a:p>
        </p:txBody>
      </p:sp>
      <p:sp>
        <p:nvSpPr>
          <p:cNvPr id="52252" name="Text Box 39"/>
          <p:cNvSpPr txBox="1">
            <a:spLocks noChangeArrowheads="1"/>
          </p:cNvSpPr>
          <p:nvPr/>
        </p:nvSpPr>
        <p:spPr bwMode="auto">
          <a:xfrm rot="-2880000">
            <a:off x="4288631" y="3091657"/>
            <a:ext cx="1304925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>
                <a:solidFill>
                  <a:srgbClr val="0066FF"/>
                </a:solidFill>
                <a:latin typeface="Arial" pitchFamily="34" charset="0"/>
                <a:cs typeface="+mn-cs"/>
              </a:rPr>
              <a:t>Trondelag Straight</a:t>
            </a:r>
          </a:p>
        </p:txBody>
      </p:sp>
      <p:sp>
        <p:nvSpPr>
          <p:cNvPr id="52253" name="Text Box 40"/>
          <p:cNvSpPr txBox="1">
            <a:spLocks noChangeArrowheads="1"/>
          </p:cNvSpPr>
          <p:nvPr/>
        </p:nvSpPr>
        <p:spPr bwMode="auto">
          <a:xfrm>
            <a:off x="4140200" y="4868863"/>
            <a:ext cx="8080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1" i="1" dirty="0">
                <a:solidFill>
                  <a:srgbClr val="0066FF"/>
                </a:solidFill>
                <a:latin typeface="Arial" pitchFamily="34" charset="0"/>
                <a:cs typeface="+mn-cs"/>
              </a:rPr>
              <a:t>NORTH</a:t>
            </a: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1" i="1" dirty="0">
                <a:solidFill>
                  <a:srgbClr val="0066FF"/>
                </a:solidFill>
                <a:latin typeface="Arial" pitchFamily="34" charset="0"/>
                <a:cs typeface="+mn-cs"/>
              </a:rPr>
              <a:t>SEA</a:t>
            </a:r>
          </a:p>
        </p:txBody>
      </p:sp>
      <p:sp>
        <p:nvSpPr>
          <p:cNvPr id="49180" name="Rectangle 10"/>
          <p:cNvSpPr>
            <a:spLocks noChangeArrowheads="1"/>
          </p:cNvSpPr>
          <p:nvPr/>
        </p:nvSpPr>
        <p:spPr bwMode="auto">
          <a:xfrm>
            <a:off x="250825" y="3798888"/>
            <a:ext cx="3563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/>
              <a:t>NATO</a:t>
            </a:r>
            <a:r>
              <a:rPr lang="en-US"/>
              <a:t> </a:t>
            </a:r>
            <a:r>
              <a:rPr lang="en-US" b="1"/>
              <a:t>deployment</a:t>
            </a:r>
            <a:r>
              <a:rPr lang="en-US"/>
              <a:t> to EST</a:t>
            </a:r>
            <a:endParaRPr lang="en-GB"/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 rot="5400000">
            <a:off x="1322388" y="3360738"/>
            <a:ext cx="360362" cy="5508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FF"/>
          </a:solidFill>
          <a:ln w="12700">
            <a:solidFill>
              <a:srgbClr val="0066FF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/>
          </a:p>
        </p:txBody>
      </p:sp>
      <p:sp>
        <p:nvSpPr>
          <p:cNvPr id="49182" name="Rectangle 12"/>
          <p:cNvSpPr>
            <a:spLocks noChangeArrowheads="1"/>
          </p:cNvSpPr>
          <p:nvPr/>
        </p:nvSpPr>
        <p:spPr bwMode="auto">
          <a:xfrm>
            <a:off x="25400" y="3024188"/>
            <a:ext cx="4679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/>
              <a:t> Increased BDR pressure on EST</a:t>
            </a:r>
            <a:endParaRPr lang="en-GB" sz="1600"/>
          </a:p>
        </p:txBody>
      </p:sp>
      <p:grpSp>
        <p:nvGrpSpPr>
          <p:cNvPr id="49183" name="Group 13"/>
          <p:cNvGrpSpPr>
            <a:grpSpLocks/>
          </p:cNvGrpSpPr>
          <p:nvPr/>
        </p:nvGrpSpPr>
        <p:grpSpPr bwMode="auto">
          <a:xfrm>
            <a:off x="0" y="765175"/>
            <a:ext cx="8194675" cy="2574925"/>
            <a:chOff x="22" y="970"/>
            <a:chExt cx="5162" cy="1622"/>
          </a:xfrm>
        </p:grpSpPr>
        <p:sp>
          <p:nvSpPr>
            <p:cNvPr id="49204" name="Rectangle 14"/>
            <p:cNvSpPr>
              <a:spLocks noChangeArrowheads="1"/>
            </p:cNvSpPr>
            <p:nvPr/>
          </p:nvSpPr>
          <p:spPr bwMode="auto">
            <a:xfrm>
              <a:off x="22" y="970"/>
              <a:ext cx="299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GB" sz="1600"/>
                <a:t> </a:t>
              </a:r>
              <a:r>
                <a:rPr lang="en-GB" sz="1600">
                  <a:latin typeface="Tahoma" pitchFamily="34" charset="0"/>
                  <a:cs typeface="Tahoma" pitchFamily="34" charset="0"/>
                </a:rPr>
                <a:t>Economic</a:t>
              </a:r>
              <a:r>
                <a:rPr lang="en-GB" sz="1600"/>
                <a:t> &amp; Social Unrest in BDR</a:t>
              </a:r>
            </a:p>
          </p:txBody>
        </p:sp>
        <p:sp>
          <p:nvSpPr>
            <p:cNvPr id="49205" name="AutoShape 15"/>
            <p:cNvSpPr>
              <a:spLocks noChangeArrowheads="1"/>
            </p:cNvSpPr>
            <p:nvPr/>
          </p:nvSpPr>
          <p:spPr bwMode="auto">
            <a:xfrm>
              <a:off x="5040" y="2448"/>
              <a:ext cx="144" cy="144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grpSp>
        <p:nvGrpSpPr>
          <p:cNvPr id="49184" name="Group 16"/>
          <p:cNvGrpSpPr>
            <a:grpSpLocks/>
          </p:cNvGrpSpPr>
          <p:nvPr/>
        </p:nvGrpSpPr>
        <p:grpSpPr bwMode="auto">
          <a:xfrm>
            <a:off x="-3175" y="1052513"/>
            <a:ext cx="7165975" cy="4433887"/>
            <a:chOff x="-2" y="663"/>
            <a:chExt cx="4514" cy="2793"/>
          </a:xfrm>
        </p:grpSpPr>
        <p:sp>
          <p:nvSpPr>
            <p:cNvPr id="49202" name="Text Box 17"/>
            <p:cNvSpPr txBox="1">
              <a:spLocks noChangeArrowheads="1"/>
            </p:cNvSpPr>
            <p:nvPr/>
          </p:nvSpPr>
          <p:spPr bwMode="auto">
            <a:xfrm>
              <a:off x="-2" y="663"/>
              <a:ext cx="324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>
                  <a:latin typeface="Tahoma" pitchFamily="34" charset="0"/>
                  <a:cs typeface="Tahoma" pitchFamily="34" charset="0"/>
                </a:rPr>
                <a:t> Economic crisis in ARN</a:t>
              </a:r>
            </a:p>
          </p:txBody>
        </p:sp>
        <p:sp>
          <p:nvSpPr>
            <p:cNvPr id="49203" name="AutoShape 18"/>
            <p:cNvSpPr>
              <a:spLocks noChangeArrowheads="1"/>
            </p:cNvSpPr>
            <p:nvPr/>
          </p:nvSpPr>
          <p:spPr bwMode="auto">
            <a:xfrm>
              <a:off x="4368" y="3312"/>
              <a:ext cx="144" cy="144"/>
            </a:xfrm>
            <a:prstGeom prst="irregularSeal2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grpSp>
        <p:nvGrpSpPr>
          <p:cNvPr id="49185" name="Group 19"/>
          <p:cNvGrpSpPr>
            <a:grpSpLocks/>
          </p:cNvGrpSpPr>
          <p:nvPr/>
        </p:nvGrpSpPr>
        <p:grpSpPr bwMode="auto">
          <a:xfrm>
            <a:off x="7938" y="1389063"/>
            <a:ext cx="8450262" cy="4021137"/>
            <a:chOff x="5" y="875"/>
            <a:chExt cx="5323" cy="2533"/>
          </a:xfrm>
        </p:grpSpPr>
        <p:sp>
          <p:nvSpPr>
            <p:cNvPr id="49197" name="Rectangle 20"/>
            <p:cNvSpPr>
              <a:spLocks noChangeArrowheads="1"/>
            </p:cNvSpPr>
            <p:nvPr/>
          </p:nvSpPr>
          <p:spPr bwMode="auto">
            <a:xfrm>
              <a:off x="5" y="875"/>
              <a:ext cx="345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600">
                  <a:latin typeface="Tahoma" pitchFamily="34" charset="0"/>
                  <a:cs typeface="Tahoma" pitchFamily="34" charset="0"/>
                </a:rPr>
                <a:t> NOM &amp; AIS Terrorist activities on the rise Region-wide</a:t>
              </a:r>
            </a:p>
          </p:txBody>
        </p:sp>
        <p:sp>
          <p:nvSpPr>
            <p:cNvPr id="49198" name="AutoShape 21"/>
            <p:cNvSpPr>
              <a:spLocks noChangeArrowheads="1"/>
            </p:cNvSpPr>
            <p:nvPr/>
          </p:nvSpPr>
          <p:spPr bwMode="auto">
            <a:xfrm>
              <a:off x="4656" y="2304"/>
              <a:ext cx="96" cy="96"/>
            </a:xfrm>
            <a:prstGeom prst="irregularSeal1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9199" name="AutoShape 22"/>
            <p:cNvSpPr>
              <a:spLocks noChangeArrowheads="1"/>
            </p:cNvSpPr>
            <p:nvPr/>
          </p:nvSpPr>
          <p:spPr bwMode="auto">
            <a:xfrm>
              <a:off x="5088" y="2832"/>
              <a:ext cx="96" cy="96"/>
            </a:xfrm>
            <a:prstGeom prst="irregularSeal1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9200" name="AutoShape 23"/>
            <p:cNvSpPr>
              <a:spLocks noChangeArrowheads="1"/>
            </p:cNvSpPr>
            <p:nvPr/>
          </p:nvSpPr>
          <p:spPr bwMode="auto">
            <a:xfrm>
              <a:off x="5232" y="3216"/>
              <a:ext cx="96" cy="96"/>
            </a:xfrm>
            <a:prstGeom prst="irregularSeal1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9201" name="AutoShape 24"/>
            <p:cNvSpPr>
              <a:spLocks noChangeArrowheads="1"/>
            </p:cNvSpPr>
            <p:nvPr/>
          </p:nvSpPr>
          <p:spPr bwMode="auto">
            <a:xfrm>
              <a:off x="4560" y="3312"/>
              <a:ext cx="96" cy="96"/>
            </a:xfrm>
            <a:prstGeom prst="irregularSeal1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49186" name="Group 25"/>
          <p:cNvGrpSpPr>
            <a:grpSpLocks/>
          </p:cNvGrpSpPr>
          <p:nvPr/>
        </p:nvGrpSpPr>
        <p:grpSpPr bwMode="auto">
          <a:xfrm>
            <a:off x="7938" y="1722438"/>
            <a:ext cx="8602662" cy="2849562"/>
            <a:chOff x="5" y="1085"/>
            <a:chExt cx="5419" cy="1795"/>
          </a:xfrm>
        </p:grpSpPr>
        <p:sp>
          <p:nvSpPr>
            <p:cNvPr id="49195" name="Rectangle 26"/>
            <p:cNvSpPr>
              <a:spLocks noChangeArrowheads="1"/>
            </p:cNvSpPr>
            <p:nvPr/>
          </p:nvSpPr>
          <p:spPr bwMode="auto">
            <a:xfrm>
              <a:off x="5" y="1085"/>
              <a:ext cx="299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600">
                  <a:latin typeface="Tahoma" pitchFamily="34" charset="0"/>
                  <a:cs typeface="Tahoma" pitchFamily="34" charset="0"/>
                </a:rPr>
                <a:t> “The Unknown” Cyber Campaign</a:t>
              </a:r>
              <a:endParaRPr lang="en-GB" sz="16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196" name="AutoShape 27"/>
            <p:cNvSpPr>
              <a:spLocks noChangeArrowheads="1"/>
            </p:cNvSpPr>
            <p:nvPr/>
          </p:nvSpPr>
          <p:spPr bwMode="auto">
            <a:xfrm>
              <a:off x="5328" y="2784"/>
              <a:ext cx="96" cy="96"/>
            </a:xfrm>
            <a:prstGeom prst="irregularSeal2">
              <a:avLst/>
            </a:prstGeom>
            <a:solidFill>
              <a:srgbClr val="EAEAEA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49187" name="Group 31"/>
          <p:cNvGrpSpPr>
            <a:grpSpLocks/>
          </p:cNvGrpSpPr>
          <p:nvPr/>
        </p:nvGrpSpPr>
        <p:grpSpPr bwMode="auto">
          <a:xfrm>
            <a:off x="9525" y="2379663"/>
            <a:ext cx="8448675" cy="2039937"/>
            <a:chOff x="6" y="1499"/>
            <a:chExt cx="5322" cy="1285"/>
          </a:xfrm>
        </p:grpSpPr>
        <p:sp>
          <p:nvSpPr>
            <p:cNvPr id="49193" name="Rectangle 32"/>
            <p:cNvSpPr>
              <a:spLocks noChangeArrowheads="1"/>
            </p:cNvSpPr>
            <p:nvPr/>
          </p:nvSpPr>
          <p:spPr bwMode="auto">
            <a:xfrm>
              <a:off x="6" y="1499"/>
              <a:ext cx="32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600"/>
                <a:t> Disputed Waters in Gulf of Finland</a:t>
              </a:r>
              <a:endParaRPr lang="en-GB" sz="1600"/>
            </a:p>
          </p:txBody>
        </p:sp>
        <p:sp>
          <p:nvSpPr>
            <p:cNvPr id="49194" name="AutoShape 33"/>
            <p:cNvSpPr>
              <a:spLocks noChangeArrowheads="1"/>
            </p:cNvSpPr>
            <p:nvPr/>
          </p:nvSpPr>
          <p:spPr bwMode="auto">
            <a:xfrm>
              <a:off x="5184" y="2736"/>
              <a:ext cx="144" cy="48"/>
            </a:xfrm>
            <a:prstGeom prst="irregularSeal2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49188" name="Group 34"/>
          <p:cNvGrpSpPr>
            <a:grpSpLocks/>
          </p:cNvGrpSpPr>
          <p:nvPr/>
        </p:nvGrpSpPr>
        <p:grpSpPr bwMode="auto">
          <a:xfrm>
            <a:off x="15875" y="2690813"/>
            <a:ext cx="8355013" cy="2212975"/>
            <a:chOff x="-31" y="1678"/>
            <a:chExt cx="5263" cy="1394"/>
          </a:xfrm>
        </p:grpSpPr>
        <p:sp>
          <p:nvSpPr>
            <p:cNvPr id="49190" name="Rectangle 35"/>
            <p:cNvSpPr>
              <a:spLocks noChangeArrowheads="1"/>
            </p:cNvSpPr>
            <p:nvPr/>
          </p:nvSpPr>
          <p:spPr bwMode="auto">
            <a:xfrm>
              <a:off x="-31" y="1678"/>
              <a:ext cx="299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600">
                  <a:latin typeface="Tahoma" pitchFamily="34" charset="0"/>
                  <a:cs typeface="Tahoma" pitchFamily="34" charset="0"/>
                </a:rPr>
                <a:t> Increased TOR/BDR Military Activity</a:t>
              </a:r>
            </a:p>
          </p:txBody>
        </p:sp>
        <p:sp>
          <p:nvSpPr>
            <p:cNvPr id="49191" name="Line 36"/>
            <p:cNvSpPr>
              <a:spLocks noChangeShapeType="1"/>
            </p:cNvSpPr>
            <p:nvPr/>
          </p:nvSpPr>
          <p:spPr bwMode="auto">
            <a:xfrm>
              <a:off x="4608" y="2928"/>
              <a:ext cx="38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9192" name="Line 37"/>
            <p:cNvSpPr>
              <a:spLocks noChangeShapeType="1"/>
            </p:cNvSpPr>
            <p:nvPr/>
          </p:nvSpPr>
          <p:spPr bwMode="auto">
            <a:xfrm>
              <a:off x="5040" y="2640"/>
              <a:ext cx="19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9189" name="Rectangle 29"/>
          <p:cNvSpPr>
            <a:spLocks noChangeArrowheads="1"/>
          </p:cNvSpPr>
          <p:nvPr/>
        </p:nvSpPr>
        <p:spPr bwMode="auto">
          <a:xfrm>
            <a:off x="15875" y="2051050"/>
            <a:ext cx="4970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>
                <a:latin typeface="Tahoma" pitchFamily="34" charset="0"/>
                <a:cs typeface="Tahoma" pitchFamily="34" charset="0"/>
              </a:rPr>
              <a:t> Relocation of Pharos Group to EST</a:t>
            </a:r>
            <a:endParaRPr lang="en-GB" sz="16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9195</TotalTime>
  <Words>837</Words>
  <Application>Microsoft Office PowerPoint</Application>
  <PresentationFormat>Presentazione su schermo (4:3)</PresentationFormat>
  <Paragraphs>207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13</vt:i4>
      </vt:variant>
    </vt:vector>
  </HeadingPairs>
  <TitlesOfParts>
    <vt:vector size="28" baseType="lpstr">
      <vt:lpstr>MS PGothic</vt:lpstr>
      <vt:lpstr>Antique Olive</vt:lpstr>
      <vt:lpstr>Arial</vt:lpstr>
      <vt:lpstr>Calibri</vt:lpstr>
      <vt:lpstr>Microsoft PhagsPa</vt:lpstr>
      <vt:lpstr>Segoe UI</vt:lpstr>
      <vt:lpstr>Showcard Gothic</vt:lpstr>
      <vt:lpstr>Tahoma</vt:lpstr>
      <vt:lpstr>Times New Roman</vt:lpstr>
      <vt:lpstr>Wingdings</vt:lpstr>
      <vt:lpstr>Tema di Office</vt:lpstr>
      <vt:lpstr>5_Tema di Office</vt:lpstr>
      <vt:lpstr>1_Tema di Office</vt:lpstr>
      <vt:lpstr>Office Theme</vt:lpstr>
      <vt:lpstr>1_Default Design</vt:lpstr>
      <vt:lpstr>MANGUSTA 2016 DV day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EXERCISE SPECIFICATION</vt:lpstr>
      <vt:lpstr>Presentazione standard di PowerPoint</vt:lpstr>
      <vt:lpstr>PARTICIPANTS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PARTICIPANTS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D'Addario</dc:creator>
  <cp:lastModifiedBy>Pc</cp:lastModifiedBy>
  <cp:revision>941</cp:revision>
  <dcterms:created xsi:type="dcterms:W3CDTF">2013-10-09T15:05:11Z</dcterms:created>
  <dcterms:modified xsi:type="dcterms:W3CDTF">2016-11-30T10:44:29Z</dcterms:modified>
</cp:coreProperties>
</file>